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13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9"/>
  </p:notesMasterIdLst>
  <p:sldIdLst>
    <p:sldId id="256" r:id="rId2"/>
    <p:sldId id="321" r:id="rId3"/>
    <p:sldId id="322" r:id="rId4"/>
    <p:sldId id="323" r:id="rId5"/>
    <p:sldId id="324" r:id="rId6"/>
    <p:sldId id="368" r:id="rId7"/>
    <p:sldId id="379" r:id="rId8"/>
    <p:sldId id="380" r:id="rId9"/>
    <p:sldId id="390" r:id="rId10"/>
    <p:sldId id="392" r:id="rId11"/>
    <p:sldId id="391" r:id="rId12"/>
    <p:sldId id="414" r:id="rId13"/>
    <p:sldId id="415" r:id="rId14"/>
    <p:sldId id="325" r:id="rId15"/>
    <p:sldId id="336" r:id="rId16"/>
    <p:sldId id="337" r:id="rId17"/>
    <p:sldId id="354" r:id="rId18"/>
    <p:sldId id="338" r:id="rId19"/>
    <p:sldId id="326" r:id="rId20"/>
    <p:sldId id="327" r:id="rId21"/>
    <p:sldId id="328" r:id="rId22"/>
    <p:sldId id="331" r:id="rId23"/>
    <p:sldId id="332" r:id="rId24"/>
    <p:sldId id="329" r:id="rId25"/>
    <p:sldId id="339" r:id="rId26"/>
    <p:sldId id="343" r:id="rId27"/>
    <p:sldId id="342" r:id="rId28"/>
    <p:sldId id="334" r:id="rId29"/>
    <p:sldId id="340" r:id="rId30"/>
    <p:sldId id="335" r:id="rId31"/>
    <p:sldId id="341" r:id="rId32"/>
    <p:sldId id="344" r:id="rId33"/>
    <p:sldId id="355" r:id="rId34"/>
    <p:sldId id="418" r:id="rId35"/>
    <p:sldId id="345" r:id="rId36"/>
    <p:sldId id="333" r:id="rId37"/>
    <p:sldId id="351" r:id="rId38"/>
    <p:sldId id="330" r:id="rId39"/>
    <p:sldId id="352" r:id="rId40"/>
    <p:sldId id="353" r:id="rId41"/>
    <p:sldId id="257" r:id="rId42"/>
    <p:sldId id="349" r:id="rId43"/>
    <p:sldId id="258" r:id="rId44"/>
    <p:sldId id="259" r:id="rId45"/>
    <p:sldId id="260" r:id="rId46"/>
    <p:sldId id="290" r:id="rId47"/>
    <p:sldId id="291" r:id="rId48"/>
    <p:sldId id="292" r:id="rId49"/>
    <p:sldId id="293" r:id="rId50"/>
    <p:sldId id="261" r:id="rId51"/>
    <p:sldId id="262" r:id="rId52"/>
    <p:sldId id="263" r:id="rId53"/>
    <p:sldId id="264" r:id="rId54"/>
    <p:sldId id="303" r:id="rId55"/>
    <p:sldId id="265" r:id="rId56"/>
    <p:sldId id="266" r:id="rId57"/>
    <p:sldId id="294" r:id="rId58"/>
    <p:sldId id="295" r:id="rId59"/>
    <p:sldId id="296" r:id="rId60"/>
    <p:sldId id="297" r:id="rId61"/>
    <p:sldId id="298" r:id="rId62"/>
    <p:sldId id="299" r:id="rId63"/>
    <p:sldId id="300" r:id="rId64"/>
    <p:sldId id="268" r:id="rId65"/>
    <p:sldId id="305" r:id="rId66"/>
    <p:sldId id="269" r:id="rId67"/>
    <p:sldId id="270" r:id="rId68"/>
    <p:sldId id="271" r:id="rId69"/>
    <p:sldId id="318" r:id="rId70"/>
    <p:sldId id="301" r:id="rId71"/>
    <p:sldId id="350" r:id="rId72"/>
    <p:sldId id="302" r:id="rId73"/>
    <p:sldId id="304" r:id="rId74"/>
    <p:sldId id="272" r:id="rId75"/>
    <p:sldId id="319" r:id="rId76"/>
    <p:sldId id="320" r:id="rId77"/>
    <p:sldId id="306" r:id="rId78"/>
    <p:sldId id="307" r:id="rId79"/>
    <p:sldId id="308" r:id="rId80"/>
    <p:sldId id="309" r:id="rId81"/>
    <p:sldId id="312" r:id="rId82"/>
    <p:sldId id="310" r:id="rId83"/>
    <p:sldId id="311" r:id="rId84"/>
    <p:sldId id="313" r:id="rId85"/>
    <p:sldId id="314" r:id="rId86"/>
    <p:sldId id="366" r:id="rId87"/>
    <p:sldId id="373" r:id="rId88"/>
    <p:sldId id="371" r:id="rId89"/>
    <p:sldId id="372" r:id="rId90"/>
    <p:sldId id="374" r:id="rId91"/>
    <p:sldId id="370" r:id="rId92"/>
    <p:sldId id="369" r:id="rId93"/>
    <p:sldId id="356" r:id="rId94"/>
    <p:sldId id="357" r:id="rId95"/>
    <p:sldId id="377" r:id="rId96"/>
    <p:sldId id="416" r:id="rId97"/>
    <p:sldId id="378" r:id="rId98"/>
    <p:sldId id="375" r:id="rId99"/>
    <p:sldId id="376" r:id="rId100"/>
    <p:sldId id="381" r:id="rId101"/>
    <p:sldId id="382" r:id="rId102"/>
    <p:sldId id="383" r:id="rId103"/>
    <p:sldId id="384" r:id="rId104"/>
    <p:sldId id="385" r:id="rId105"/>
    <p:sldId id="386" r:id="rId106"/>
    <p:sldId id="387" r:id="rId107"/>
    <p:sldId id="388" r:id="rId108"/>
    <p:sldId id="389" r:id="rId109"/>
    <p:sldId id="273" r:id="rId110"/>
    <p:sldId id="393" r:id="rId111"/>
    <p:sldId id="396" r:id="rId112"/>
    <p:sldId id="397" r:id="rId113"/>
    <p:sldId id="404" r:id="rId114"/>
    <p:sldId id="405" r:id="rId115"/>
    <p:sldId id="398" r:id="rId116"/>
    <p:sldId id="399" r:id="rId117"/>
    <p:sldId id="400" r:id="rId118"/>
    <p:sldId id="401" r:id="rId119"/>
    <p:sldId id="402" r:id="rId120"/>
    <p:sldId id="417" r:id="rId121"/>
    <p:sldId id="403" r:id="rId122"/>
    <p:sldId id="275" r:id="rId123"/>
    <p:sldId id="276" r:id="rId124"/>
    <p:sldId id="277" r:id="rId125"/>
    <p:sldId id="411" r:id="rId126"/>
    <p:sldId id="278" r:id="rId127"/>
    <p:sldId id="279" r:id="rId128"/>
    <p:sldId id="281" r:id="rId129"/>
    <p:sldId id="282" r:id="rId130"/>
    <p:sldId id="283" r:id="rId131"/>
    <p:sldId id="315" r:id="rId132"/>
    <p:sldId id="317" r:id="rId133"/>
    <p:sldId id="285" r:id="rId134"/>
    <p:sldId id="287" r:id="rId135"/>
    <p:sldId id="288" r:id="rId136"/>
    <p:sldId id="410" r:id="rId137"/>
    <p:sldId id="409" r:id="rId1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68" autoAdjust="0"/>
    <p:restoredTop sz="94660"/>
  </p:normalViewPr>
  <p:slideViewPr>
    <p:cSldViewPr>
      <p:cViewPr>
        <p:scale>
          <a:sx n="40" d="100"/>
          <a:sy n="40" d="100"/>
        </p:scale>
        <p:origin x="-917" y="-20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F8BE75-0B6E-4819-9FBF-858C6A10A042}" type="datetimeFigureOut">
              <a:rPr lang="en-US" smtClean="0"/>
              <a:pPr/>
              <a:t>9/18/2014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AEC68F-5CAB-4522-83E2-2C8BB3131EDE}"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25D5EA-EA0A-4330-851A-A086037E2DF7}" type="slidenum">
              <a:rPr lang="en-US"/>
              <a:pPr/>
              <a:t>12</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r>
              <a:rPr lang="en-US"/>
              <a:t>Clapper Bridges employed all over the world, most notably in England.  Originally, tree logs used, but they tended to rot.  Stones were better, but difficult to maneuver.  The Romans developed highways that connected the empire.  Bridges helped them do this.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BAEC68F-5CAB-4522-83E2-2C8BB3131EDE}" type="slidenum">
              <a:rPr lang="en-US" smtClean="0"/>
              <a:pPr/>
              <a:t>74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80EBEC-9CEB-4954-B172-286ABC888226}" type="slidenum">
              <a:rPr lang="en-US"/>
              <a:pPr/>
              <a:t>88</a:t>
            </a:fld>
            <a:endParaRPr lang="en-US"/>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733E99-5AB2-4448-B225-C1D815A3F002}" type="slidenum">
              <a:rPr lang="en-US"/>
              <a:pPr/>
              <a:t>89</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5FD503-86C9-4557-AE18-CA474848F0EB}" type="slidenum">
              <a:rPr lang="en-US"/>
              <a:pPr/>
              <a:t>113</a:t>
            </a:fld>
            <a:endParaRPr lang="en-US"/>
          </a:p>
        </p:txBody>
      </p:sp>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0CE2E7-74DC-4266-86F5-A3EE236F3999}" type="slidenum">
              <a:rPr lang="en-US"/>
              <a:pPr/>
              <a:t>114</a:t>
            </a:fld>
            <a:endParaRPr lang="en-US"/>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66D54AE2-73BC-4A1A-B18B-25A64F73A1D0}" type="datetimeFigureOut">
              <a:rPr lang="en-US" smtClean="0"/>
              <a:pPr/>
              <a:t>9/18/2014</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CAF4DC4E-88A2-4EDB-A165-023E9F3E7F4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6D54AE2-73BC-4A1A-B18B-25A64F73A1D0}" type="datetimeFigureOut">
              <a:rPr lang="en-US" smtClean="0"/>
              <a:pPr/>
              <a:t>9/18/2014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4DC4E-88A2-4EDB-A165-023E9F3E7F4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6D54AE2-73BC-4A1A-B18B-25A64F73A1D0}" type="datetimeFigureOut">
              <a:rPr lang="en-US" smtClean="0"/>
              <a:pPr/>
              <a:t>9/18/2014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4DC4E-88A2-4EDB-A165-023E9F3E7F45}"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990600"/>
            <a:ext cx="4038600" cy="5135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51355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5225"/>
            <a:ext cx="2133600" cy="476250"/>
          </a:xfrm>
        </p:spPr>
        <p:txBody>
          <a:bodyPr/>
          <a:lstStyle>
            <a:lvl1pPr>
              <a:defRPr/>
            </a:lvl1pPr>
          </a:lstStyle>
          <a:p>
            <a:endParaRPr lang="en-US"/>
          </a:p>
        </p:txBody>
      </p:sp>
      <p:sp>
        <p:nvSpPr>
          <p:cNvPr id="6" name="Footer Placeholder 5"/>
          <p:cNvSpPr>
            <a:spLocks noGrp="1"/>
          </p:cNvSpPr>
          <p:nvPr>
            <p:ph type="ftr" sz="quarter" idx="11"/>
          </p:nvPr>
        </p:nvSpPr>
        <p:spPr>
          <a:xfrm>
            <a:off x="3124200" y="6245225"/>
            <a:ext cx="2895600" cy="47625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133600" cy="476250"/>
          </a:xfrm>
        </p:spPr>
        <p:txBody>
          <a:bodyPr/>
          <a:lstStyle>
            <a:lvl1pPr>
              <a:defRPr/>
            </a:lvl1pPr>
          </a:lstStyle>
          <a:p>
            <a:fld id="{6DECC6BB-7437-436F-977B-E9B2B03F08AE}"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6D54AE2-73BC-4A1A-B18B-25A64F73A1D0}" type="datetimeFigureOut">
              <a:rPr lang="en-US" smtClean="0"/>
              <a:pPr/>
              <a:t>9/18/2014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4DC4E-88A2-4EDB-A165-023E9F3E7F4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6D54AE2-73BC-4A1A-B18B-25A64F73A1D0}" type="datetimeFigureOut">
              <a:rPr lang="en-US" smtClean="0"/>
              <a:pPr/>
              <a:t>9/18/2014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F4DC4E-88A2-4EDB-A165-023E9F3E7F45}"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6D54AE2-73BC-4A1A-B18B-25A64F73A1D0}" type="datetimeFigureOut">
              <a:rPr lang="en-US" smtClean="0"/>
              <a:pPr/>
              <a:t>9/18/2014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4DC4E-88A2-4EDB-A165-023E9F3E7F4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6D54AE2-73BC-4A1A-B18B-25A64F73A1D0}" type="datetimeFigureOut">
              <a:rPr lang="en-US" smtClean="0"/>
              <a:pPr/>
              <a:t>9/18/2014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F4DC4E-88A2-4EDB-A165-023E9F3E7F4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6D54AE2-73BC-4A1A-B18B-25A64F73A1D0}" type="datetimeFigureOut">
              <a:rPr lang="en-US" smtClean="0"/>
              <a:pPr/>
              <a:t>9/18/2014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F4DC4E-88A2-4EDB-A165-023E9F3E7F4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D54AE2-73BC-4A1A-B18B-25A64F73A1D0}" type="datetimeFigureOut">
              <a:rPr lang="en-US" smtClean="0"/>
              <a:pPr/>
              <a:t>9/18/2014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F4DC4E-88A2-4EDB-A165-023E9F3E7F4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6D54AE2-73BC-4A1A-B18B-25A64F73A1D0}" type="datetimeFigureOut">
              <a:rPr lang="en-US" smtClean="0"/>
              <a:pPr/>
              <a:t>9/18/2014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F4DC4E-88A2-4EDB-A165-023E9F3E7F4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6D54AE2-73BC-4A1A-B18B-25A64F73A1D0}" type="datetimeFigureOut">
              <a:rPr lang="en-US" smtClean="0"/>
              <a:pPr/>
              <a:t>9/18/2014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CAF4DC4E-88A2-4EDB-A165-023E9F3E7F45}"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6D54AE2-73BC-4A1A-B18B-25A64F73A1D0}" type="datetimeFigureOut">
              <a:rPr lang="en-US" smtClean="0"/>
              <a:pPr/>
              <a:t>9/18/2014</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CAF4DC4E-88A2-4EDB-A165-023E9F3E7F45}"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http://bridge.tongji.edu.cn/bridges/arch/Masonry/Huanghugang.jpg"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http://www.users.globalnet.co.uk/~trc/clapper1.jpg"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http://www.dot.state.ga.us/homeoffs/bridge_dsgn.www/covered/watson/watson3.jpg" TargetMode="External"/><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http://www.endex.com/gf/buildings/bbridge/bbridgewest.gif" TargetMode="Externa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image" Target="../media/image60.jpeg"/></Relationships>
</file>

<file path=ppt/slides/_rels/slide88.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hyperlink" Target="http://upload.wikimedia.org/wikipedia/en/b/b1/The_Little_Belt_Bridge_(1935).jpeg" TargetMode="Externa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7927848" cy="914400"/>
          </a:xfrm>
        </p:spPr>
        <p:txBody>
          <a:bodyPr>
            <a:normAutofit/>
          </a:bodyPr>
          <a:lstStyle/>
          <a:p>
            <a:pPr algn="ctr"/>
            <a:r>
              <a:rPr lang="en-US" sz="5400" dirty="0" smtClean="0"/>
              <a:t>BRIDGE ENGINEERING</a:t>
            </a:r>
            <a:endParaRPr lang="en-US" sz="5400" dirty="0"/>
          </a:p>
        </p:txBody>
      </p:sp>
      <p:pic>
        <p:nvPicPr>
          <p:cNvPr id="3074" name="Picture 2"/>
          <p:cNvPicPr>
            <a:picLocks noChangeAspect="1" noChangeArrowheads="1"/>
          </p:cNvPicPr>
          <p:nvPr/>
        </p:nvPicPr>
        <p:blipFill>
          <a:blip r:embed="rId2"/>
          <a:srcRect/>
          <a:stretch>
            <a:fillRect/>
          </a:stretch>
        </p:blipFill>
        <p:spPr bwMode="auto">
          <a:xfrm>
            <a:off x="0" y="990600"/>
            <a:ext cx="9144000" cy="5867400"/>
          </a:xfrm>
          <a:prstGeom prst="rect">
            <a:avLst/>
          </a:prstGeom>
          <a:noFill/>
          <a:ln w="9525">
            <a:noFill/>
            <a:miter lim="800000"/>
            <a:headEnd/>
            <a:tailEnd/>
          </a:ln>
          <a:effectLst/>
        </p:spPr>
      </p:pic>
    </p:spTree>
  </p:cSld>
  <p:clrMapOvr>
    <a:masterClrMapping/>
  </p:clrMapOvr>
  <p:transition>
    <p:dissolv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oldsunsetranch"/>
          <p:cNvPicPr>
            <a:picLocks noChangeAspect="1" noChangeArrowheads="1"/>
          </p:cNvPicPr>
          <p:nvPr/>
        </p:nvPicPr>
        <p:blipFill>
          <a:blip r:embed="rId2"/>
          <a:srcRect/>
          <a:stretch>
            <a:fillRect/>
          </a:stretch>
        </p:blipFill>
        <p:spPr>
          <a:xfrm>
            <a:off x="0" y="0"/>
            <a:ext cx="9144000" cy="6858000"/>
          </a:xfrm>
          <a:prstGeom prst="rect">
            <a:avLst/>
          </a:prstGeom>
          <a:noFill/>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267200" cy="591312"/>
          </a:xfrm>
        </p:spPr>
        <p:txBody>
          <a:bodyPr>
            <a:normAutofit fontScale="90000"/>
          </a:bodyPr>
          <a:lstStyle/>
          <a:p>
            <a:r>
              <a:rPr lang="en-US" sz="4000" b="1" u="sng" dirty="0" smtClean="0"/>
              <a:t>Truss Type - Pratt</a:t>
            </a:r>
          </a:p>
        </p:txBody>
      </p:sp>
      <p:pic>
        <p:nvPicPr>
          <p:cNvPr id="6146" name="Picture 2"/>
          <p:cNvPicPr>
            <a:picLocks noGrp="1" noChangeAspect="1" noChangeArrowheads="1"/>
          </p:cNvPicPr>
          <p:nvPr>
            <p:ph idx="1"/>
          </p:nvPr>
        </p:nvPicPr>
        <p:blipFill>
          <a:blip r:embed="rId2"/>
          <a:srcRect/>
          <a:stretch>
            <a:fillRect/>
          </a:stretch>
        </p:blipFill>
        <p:spPr bwMode="auto">
          <a:xfrm>
            <a:off x="4800600" y="0"/>
            <a:ext cx="4343400" cy="1463223"/>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0" y="1524000"/>
            <a:ext cx="9144000"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876800" cy="1371600"/>
          </a:xfrm>
        </p:spPr>
        <p:txBody>
          <a:bodyPr>
            <a:normAutofit/>
          </a:bodyPr>
          <a:lstStyle/>
          <a:p>
            <a:r>
              <a:rPr lang="en-US" sz="4000" b="1" u="sng" dirty="0" smtClean="0"/>
              <a:t>Truss Type – Double Intersection Pratt</a:t>
            </a:r>
          </a:p>
        </p:txBody>
      </p:sp>
      <p:pic>
        <p:nvPicPr>
          <p:cNvPr id="7170" name="Picture 2"/>
          <p:cNvPicPr>
            <a:picLocks noGrp="1" noChangeAspect="1" noChangeArrowheads="1"/>
          </p:cNvPicPr>
          <p:nvPr>
            <p:ph idx="1"/>
          </p:nvPr>
        </p:nvPicPr>
        <p:blipFill>
          <a:blip r:embed="rId2"/>
          <a:srcRect/>
          <a:stretch>
            <a:fillRect/>
          </a:stretch>
        </p:blipFill>
        <p:spPr bwMode="auto">
          <a:xfrm>
            <a:off x="5014634" y="0"/>
            <a:ext cx="3915331" cy="1463675"/>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0" y="1447800"/>
            <a:ext cx="91440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419600" cy="1371600"/>
          </a:xfrm>
        </p:spPr>
        <p:txBody>
          <a:bodyPr>
            <a:normAutofit/>
          </a:bodyPr>
          <a:lstStyle/>
          <a:p>
            <a:r>
              <a:rPr lang="en-US" sz="4000" b="1" u="sng" dirty="0" smtClean="0"/>
              <a:t>Truss Type – Baltimore</a:t>
            </a:r>
          </a:p>
        </p:txBody>
      </p:sp>
      <p:pic>
        <p:nvPicPr>
          <p:cNvPr id="8194" name="Picture 2"/>
          <p:cNvPicPr>
            <a:picLocks noChangeAspect="1" noChangeArrowheads="1"/>
          </p:cNvPicPr>
          <p:nvPr/>
        </p:nvPicPr>
        <p:blipFill>
          <a:blip r:embed="rId2"/>
          <a:srcRect/>
          <a:stretch>
            <a:fillRect/>
          </a:stretch>
        </p:blipFill>
        <p:spPr bwMode="auto">
          <a:xfrm>
            <a:off x="4505325" y="0"/>
            <a:ext cx="4638675" cy="1962150"/>
          </a:xfrm>
          <a:prstGeom prst="rect">
            <a:avLst/>
          </a:prstGeom>
          <a:noFill/>
          <a:ln w="9525">
            <a:noFill/>
            <a:miter lim="800000"/>
            <a:headEnd/>
            <a:tailEnd/>
          </a:ln>
          <a:effectLst/>
        </p:spPr>
      </p:pic>
      <p:pic>
        <p:nvPicPr>
          <p:cNvPr id="8195" name="Picture 3"/>
          <p:cNvPicPr>
            <a:picLocks noGrp="1" noChangeAspect="1" noChangeArrowheads="1"/>
          </p:cNvPicPr>
          <p:nvPr>
            <p:ph idx="1"/>
          </p:nvPr>
        </p:nvPicPr>
        <p:blipFill>
          <a:blip r:embed="rId3"/>
          <a:srcRect/>
          <a:stretch>
            <a:fillRect/>
          </a:stretch>
        </p:blipFill>
        <p:spPr bwMode="auto">
          <a:xfrm>
            <a:off x="0" y="1905000"/>
            <a:ext cx="9144000" cy="4953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419600" cy="914400"/>
          </a:xfrm>
        </p:spPr>
        <p:txBody>
          <a:bodyPr>
            <a:normAutofit/>
          </a:bodyPr>
          <a:lstStyle/>
          <a:p>
            <a:r>
              <a:rPr lang="en-US" sz="4000" b="1" u="sng" dirty="0" smtClean="0"/>
              <a:t>Truss Type – Parker</a:t>
            </a:r>
          </a:p>
        </p:txBody>
      </p:sp>
      <p:pic>
        <p:nvPicPr>
          <p:cNvPr id="9218" name="Picture 2"/>
          <p:cNvPicPr>
            <a:picLocks noChangeAspect="1" noChangeArrowheads="1"/>
          </p:cNvPicPr>
          <p:nvPr/>
        </p:nvPicPr>
        <p:blipFill>
          <a:blip r:embed="rId2"/>
          <a:srcRect/>
          <a:stretch>
            <a:fillRect/>
          </a:stretch>
        </p:blipFill>
        <p:spPr bwMode="auto">
          <a:xfrm>
            <a:off x="4972050" y="0"/>
            <a:ext cx="4171950" cy="1371600"/>
          </a:xfrm>
          <a:prstGeom prst="rect">
            <a:avLst/>
          </a:prstGeom>
          <a:noFill/>
          <a:ln w="9525">
            <a:noFill/>
            <a:miter lim="800000"/>
            <a:headEnd/>
            <a:tailEnd/>
          </a:ln>
          <a:effectLst/>
        </p:spPr>
      </p:pic>
      <p:pic>
        <p:nvPicPr>
          <p:cNvPr id="9219" name="Picture 3"/>
          <p:cNvPicPr>
            <a:picLocks noGrp="1" noChangeAspect="1" noChangeArrowheads="1"/>
          </p:cNvPicPr>
          <p:nvPr>
            <p:ph idx="1"/>
          </p:nvPr>
        </p:nvPicPr>
        <p:blipFill>
          <a:blip r:embed="rId3"/>
          <a:srcRect/>
          <a:stretch>
            <a:fillRect/>
          </a:stretch>
        </p:blipFill>
        <p:spPr bwMode="auto">
          <a:xfrm>
            <a:off x="0" y="1524000"/>
            <a:ext cx="91440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419600" cy="1143000"/>
          </a:xfrm>
        </p:spPr>
        <p:txBody>
          <a:bodyPr>
            <a:normAutofit fontScale="90000"/>
          </a:bodyPr>
          <a:lstStyle/>
          <a:p>
            <a:r>
              <a:rPr lang="en-US" sz="4000" b="1" u="sng" dirty="0" smtClean="0"/>
              <a:t>Truss Type – </a:t>
            </a:r>
            <a:r>
              <a:rPr lang="en-US" sz="4000" b="1" dirty="0" smtClean="0"/>
              <a:t>Pennsylvania</a:t>
            </a:r>
            <a:endParaRPr lang="en-US" sz="4000" b="1" u="sng" dirty="0" smtClean="0"/>
          </a:p>
        </p:txBody>
      </p:sp>
      <p:pic>
        <p:nvPicPr>
          <p:cNvPr id="10242" name="Picture 2"/>
          <p:cNvPicPr>
            <a:picLocks noChangeAspect="1" noChangeArrowheads="1"/>
          </p:cNvPicPr>
          <p:nvPr/>
        </p:nvPicPr>
        <p:blipFill>
          <a:blip r:embed="rId2"/>
          <a:srcRect/>
          <a:stretch>
            <a:fillRect/>
          </a:stretch>
        </p:blipFill>
        <p:spPr bwMode="auto">
          <a:xfrm>
            <a:off x="4419601" y="0"/>
            <a:ext cx="4724400" cy="1371600"/>
          </a:xfrm>
          <a:prstGeom prst="rect">
            <a:avLst/>
          </a:prstGeom>
          <a:noFill/>
          <a:ln w="9525">
            <a:noFill/>
            <a:miter lim="800000"/>
            <a:headEnd/>
            <a:tailEnd/>
          </a:ln>
          <a:effectLst/>
        </p:spPr>
      </p:pic>
      <p:pic>
        <p:nvPicPr>
          <p:cNvPr id="10243" name="Picture 3"/>
          <p:cNvPicPr>
            <a:picLocks noGrp="1" noChangeAspect="1" noChangeArrowheads="1"/>
          </p:cNvPicPr>
          <p:nvPr>
            <p:ph idx="1"/>
          </p:nvPr>
        </p:nvPicPr>
        <p:blipFill>
          <a:blip r:embed="rId3"/>
          <a:srcRect/>
          <a:stretch>
            <a:fillRect/>
          </a:stretch>
        </p:blipFill>
        <p:spPr bwMode="auto">
          <a:xfrm>
            <a:off x="0" y="1524000"/>
            <a:ext cx="91440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419600" cy="1143000"/>
          </a:xfrm>
        </p:spPr>
        <p:txBody>
          <a:bodyPr>
            <a:normAutofit/>
          </a:bodyPr>
          <a:lstStyle/>
          <a:p>
            <a:r>
              <a:rPr lang="en-US" sz="4000" b="1" u="sng" dirty="0" smtClean="0"/>
              <a:t>Truss Type – </a:t>
            </a:r>
            <a:r>
              <a:rPr lang="en-US" sz="3600" b="1" u="sng" dirty="0" smtClean="0"/>
              <a:t>Warren</a:t>
            </a:r>
            <a:endParaRPr lang="en-US" sz="4000" b="1" u="sng" dirty="0" smtClean="0"/>
          </a:p>
        </p:txBody>
      </p:sp>
      <p:sp>
        <p:nvSpPr>
          <p:cNvPr id="5" name="Content Placeholder 4"/>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srcRect/>
          <a:stretch>
            <a:fillRect/>
          </a:stretch>
        </p:blipFill>
        <p:spPr bwMode="auto">
          <a:xfrm>
            <a:off x="4343400" y="0"/>
            <a:ext cx="4800600" cy="1500187"/>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0" y="1600200"/>
            <a:ext cx="9144000" cy="525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419600" cy="1143000"/>
          </a:xfrm>
        </p:spPr>
        <p:txBody>
          <a:bodyPr>
            <a:normAutofit/>
          </a:bodyPr>
          <a:lstStyle/>
          <a:p>
            <a:r>
              <a:rPr lang="en-US" sz="4000" b="1" u="sng" dirty="0" smtClean="0"/>
              <a:t>Truss Type – </a:t>
            </a:r>
            <a:r>
              <a:rPr lang="en-US" sz="3600" b="1" u="sng" dirty="0" smtClean="0"/>
              <a:t>Warren</a:t>
            </a:r>
            <a:endParaRPr lang="en-US" sz="4000" b="1" u="sng" dirty="0" smtClean="0"/>
          </a:p>
        </p:txBody>
      </p:sp>
      <p:sp>
        <p:nvSpPr>
          <p:cNvPr id="5" name="Content Placeholder 4"/>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a:srcRect/>
          <a:stretch>
            <a:fillRect/>
          </a:stretch>
        </p:blipFill>
        <p:spPr bwMode="auto">
          <a:xfrm>
            <a:off x="0" y="1828800"/>
            <a:ext cx="9144000" cy="5029199"/>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4572000" y="0"/>
            <a:ext cx="4572000" cy="1676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419600" cy="1143000"/>
          </a:xfrm>
        </p:spPr>
        <p:txBody>
          <a:bodyPr>
            <a:normAutofit/>
          </a:bodyPr>
          <a:lstStyle/>
          <a:p>
            <a:r>
              <a:rPr lang="en-US" sz="4000" b="1" u="sng" dirty="0" smtClean="0"/>
              <a:t>Truss Type – </a:t>
            </a:r>
            <a:r>
              <a:rPr lang="en-US" sz="3600" b="1" u="sng" dirty="0" smtClean="0"/>
              <a:t>Warren</a:t>
            </a:r>
            <a:endParaRPr lang="en-US" sz="4000" b="1" u="sng" dirty="0" smtClean="0"/>
          </a:p>
        </p:txBody>
      </p:sp>
      <p:pic>
        <p:nvPicPr>
          <p:cNvPr id="13314" name="Picture 2"/>
          <p:cNvPicPr>
            <a:picLocks noChangeAspect="1" noChangeArrowheads="1"/>
          </p:cNvPicPr>
          <p:nvPr/>
        </p:nvPicPr>
        <p:blipFill>
          <a:blip r:embed="rId2"/>
          <a:srcRect/>
          <a:stretch>
            <a:fillRect/>
          </a:stretch>
        </p:blipFill>
        <p:spPr bwMode="auto">
          <a:xfrm>
            <a:off x="4886325" y="0"/>
            <a:ext cx="4257675" cy="1371600"/>
          </a:xfrm>
          <a:prstGeom prst="rect">
            <a:avLst/>
          </a:prstGeom>
          <a:noFill/>
          <a:ln w="9525">
            <a:noFill/>
            <a:miter lim="800000"/>
            <a:headEnd/>
            <a:tailEnd/>
          </a:ln>
          <a:effectLst/>
        </p:spPr>
      </p:pic>
      <p:pic>
        <p:nvPicPr>
          <p:cNvPr id="13315" name="Picture 3"/>
          <p:cNvPicPr>
            <a:picLocks noGrp="1" noChangeAspect="1" noChangeArrowheads="1"/>
          </p:cNvPicPr>
          <p:nvPr>
            <p:ph idx="1"/>
          </p:nvPr>
        </p:nvPicPr>
        <p:blipFill>
          <a:blip r:embed="rId3"/>
          <a:srcRect/>
          <a:stretch>
            <a:fillRect/>
          </a:stretch>
        </p:blipFill>
        <p:spPr bwMode="auto">
          <a:xfrm>
            <a:off x="0" y="1524000"/>
            <a:ext cx="91440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419600" cy="1143000"/>
          </a:xfrm>
        </p:spPr>
        <p:txBody>
          <a:bodyPr>
            <a:normAutofit/>
          </a:bodyPr>
          <a:lstStyle/>
          <a:p>
            <a:r>
              <a:rPr lang="en-US" sz="4000" b="1" u="sng" dirty="0" smtClean="0"/>
              <a:t>Truss Type – </a:t>
            </a:r>
            <a:r>
              <a:rPr lang="en-US" sz="3600" b="1" u="sng" dirty="0" smtClean="0"/>
              <a:t>Warren</a:t>
            </a:r>
            <a:endParaRPr lang="en-US" sz="4000" b="1" u="sng" dirty="0" smtClean="0"/>
          </a:p>
        </p:txBody>
      </p:sp>
      <p:pic>
        <p:nvPicPr>
          <p:cNvPr id="13314" name="Picture 2"/>
          <p:cNvPicPr>
            <a:picLocks noChangeAspect="1" noChangeArrowheads="1"/>
          </p:cNvPicPr>
          <p:nvPr/>
        </p:nvPicPr>
        <p:blipFill>
          <a:blip r:embed="rId2"/>
          <a:srcRect/>
          <a:stretch>
            <a:fillRect/>
          </a:stretch>
        </p:blipFill>
        <p:spPr bwMode="auto">
          <a:xfrm>
            <a:off x="4886325" y="0"/>
            <a:ext cx="4257675" cy="1371600"/>
          </a:xfrm>
          <a:prstGeom prst="rect">
            <a:avLst/>
          </a:prstGeom>
          <a:noFill/>
          <a:ln w="9525">
            <a:noFill/>
            <a:miter lim="800000"/>
            <a:headEnd/>
            <a:tailEnd/>
          </a:ln>
          <a:effectLst/>
        </p:spPr>
      </p:pic>
      <p:pic>
        <p:nvPicPr>
          <p:cNvPr id="13315" name="Picture 3"/>
          <p:cNvPicPr>
            <a:picLocks noGrp="1" noChangeAspect="1" noChangeArrowheads="1"/>
          </p:cNvPicPr>
          <p:nvPr>
            <p:ph idx="1"/>
          </p:nvPr>
        </p:nvPicPr>
        <p:blipFill>
          <a:blip r:embed="rId3"/>
          <a:srcRect/>
          <a:stretch>
            <a:fillRect/>
          </a:stretch>
        </p:blipFill>
        <p:spPr bwMode="auto">
          <a:xfrm>
            <a:off x="0" y="1524000"/>
            <a:ext cx="9144000"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96000"/>
          </a:xfrm>
          <a:effectLst>
            <a:glow rad="101600">
              <a:schemeClr val="accent2">
                <a:satMod val="175000"/>
                <a:alpha val="40000"/>
              </a:schemeClr>
            </a:glow>
          </a:effectLst>
        </p:spPr>
        <p:txBody>
          <a:bodyPr>
            <a:normAutofit/>
          </a:bodyPr>
          <a:lstStyle/>
          <a:p>
            <a:pPr algn="ctr">
              <a:buNone/>
            </a:pPr>
            <a:endParaRPr lang="en-US" sz="54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a:p>
            <a:pPr algn="ctr">
              <a:buNone/>
            </a:pPr>
            <a:endParaRPr lang="en-US" sz="5400" b="1"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a:p>
            <a:pPr algn="ctr">
              <a:buNone/>
            </a:pPr>
            <a:r>
              <a:rPr lang="en-US" sz="5400" b="1" dirty="0" smtClean="0">
                <a:ln w="17780" cmpd="sng">
                  <a:solidFill>
                    <a:schemeClr val="accent1">
                      <a:tint val="3000"/>
                    </a:schemeClr>
                  </a:solidFill>
                  <a:prstDash val="solid"/>
                  <a:miter lim="800000"/>
                </a:ln>
                <a:solidFill>
                  <a:srgbClr val="00B050"/>
                </a:solidFill>
                <a:effectLst>
                  <a:glow rad="139700">
                    <a:schemeClr val="accent2">
                      <a:satMod val="175000"/>
                      <a:alpha val="40000"/>
                    </a:schemeClr>
                  </a:glow>
                  <a:outerShdw blurRad="55000" dist="50800" dir="5400000" algn="tl">
                    <a:srgbClr val="000000">
                      <a:alpha val="33000"/>
                    </a:srgbClr>
                  </a:outerShdw>
                </a:effectLst>
              </a:rPr>
              <a:t>IMAGES OF SOME OF THE BEAUTIFUL BRIDGES IN UNIVERSE</a:t>
            </a:r>
            <a:endParaRPr lang="en-US" sz="5400" b="1" dirty="0">
              <a:ln w="17780" cmpd="sng">
                <a:solidFill>
                  <a:schemeClr val="accent1">
                    <a:tint val="3000"/>
                  </a:schemeClr>
                </a:solidFill>
                <a:prstDash val="solid"/>
                <a:miter lim="800000"/>
              </a:ln>
              <a:solidFill>
                <a:srgbClr val="00B050"/>
              </a:solidFill>
              <a:effectLst>
                <a:glow rad="139700">
                  <a:schemeClr val="accent2">
                    <a:satMod val="175000"/>
                    <a:alpha val="40000"/>
                  </a:schemeClr>
                </a:glow>
                <a:outerShdw blurRad="55000" dist="50800" dir="5400000" algn="tl">
                  <a:srgbClr val="000000">
                    <a:alpha val="33000"/>
                  </a:srgbClr>
                </a:outerShdw>
              </a:effectLs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covered1"/>
          <p:cNvPicPr>
            <a:picLocks noChangeAspect="1" noChangeArrowheads="1"/>
          </p:cNvPicPr>
          <p:nvPr/>
        </p:nvPicPr>
        <p:blipFill>
          <a:blip r:embed="rId2">
            <a:lum bright="6000" contrast="12000"/>
          </a:blip>
          <a:srcRect/>
          <a:stretch>
            <a:fillRect/>
          </a:stretch>
        </p:blipFill>
        <p:spPr>
          <a:xfrm>
            <a:off x="7938" y="0"/>
            <a:ext cx="9136062" cy="6858000"/>
          </a:xfrm>
          <a:prstGeom prst="rect">
            <a:avLst/>
          </a:prstGeom>
          <a:noFill/>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90600"/>
            <a:ext cx="8229600" cy="362712"/>
          </a:xfrm>
        </p:spPr>
        <p:txBody>
          <a:bodyPr>
            <a:normAutofit fontScale="90000"/>
          </a:bodyPr>
          <a:lstStyle/>
          <a:p>
            <a:r>
              <a:rPr lang="en-US" dirty="0" smtClean="0"/>
              <a:t/>
            </a:r>
            <a:br>
              <a:rPr lang="en-US" dirty="0" smtClean="0"/>
            </a:br>
            <a:endParaRPr lang="en-US" dirty="0"/>
          </a:p>
        </p:txBody>
      </p:sp>
      <p:pic>
        <p:nvPicPr>
          <p:cNvPr id="4" name="Picture 2" descr="astoria_bridge"/>
          <p:cNvPicPr>
            <a:picLocks noGrp="1" noChangeAspect="1" noChangeArrowheads="1"/>
          </p:cNvPicPr>
          <p:nvPr>
            <p:ph idx="1"/>
          </p:nvPr>
        </p:nvPicPr>
        <p:blipFill>
          <a:blip r:embed="rId2"/>
          <a:srcRect/>
          <a:stretch>
            <a:fillRect/>
          </a:stretch>
        </p:blipFill>
        <p:spPr>
          <a:xfrm>
            <a:off x="0" y="0"/>
            <a:ext cx="9144000" cy="6858000"/>
          </a:xfrm>
          <a:noFill/>
          <a:ln/>
        </p:spPr>
      </p:pic>
      <p:sp>
        <p:nvSpPr>
          <p:cNvPr id="5" name="TextBox 4"/>
          <p:cNvSpPr txBox="1"/>
          <p:nvPr/>
        </p:nvSpPr>
        <p:spPr>
          <a:xfrm>
            <a:off x="0" y="152400"/>
            <a:ext cx="1981200" cy="369332"/>
          </a:xfrm>
          <a:prstGeom prst="rect">
            <a:avLst/>
          </a:prstGeom>
          <a:noFill/>
        </p:spPr>
        <p:txBody>
          <a:bodyPr wrap="square" rtlCol="0">
            <a:spAutoFit/>
          </a:bodyPr>
          <a:lstStyle/>
          <a:p>
            <a:r>
              <a:rPr lang="en-US" b="1" dirty="0" smtClean="0">
                <a:solidFill>
                  <a:srgbClr val="FF0000"/>
                </a:solidFill>
              </a:rPr>
              <a:t>Astoria bridge</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2" descr="tsingmabridge"/>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Rectangle 3"/>
          <p:cNvSpPr>
            <a:spLocks noChangeArrowheads="1"/>
          </p:cNvSpPr>
          <p:nvPr/>
        </p:nvSpPr>
        <p:spPr bwMode="auto">
          <a:xfrm>
            <a:off x="0" y="0"/>
            <a:ext cx="3378200" cy="396875"/>
          </a:xfrm>
          <a:prstGeom prst="rect">
            <a:avLst/>
          </a:prstGeom>
          <a:noFill/>
          <a:ln w="9525">
            <a:noFill/>
            <a:miter lim="800000"/>
            <a:headEnd/>
            <a:tailEnd/>
          </a:ln>
          <a:effectLst/>
        </p:spPr>
        <p:txBody>
          <a:bodyPr wrap="none">
            <a:spAutoFit/>
          </a:bodyPr>
          <a:lstStyle/>
          <a:p>
            <a:pPr eaLnBrk="1" hangingPunct="1">
              <a:spcBef>
                <a:spcPct val="30000"/>
              </a:spcBef>
            </a:pPr>
            <a:r>
              <a:rPr lang="en-US" sz="2000" dirty="0">
                <a:solidFill>
                  <a:srgbClr val="FF0000"/>
                </a:solidFill>
              </a:rPr>
              <a:t>Tsing Ma Bridge, Hong Kong</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clarkbrdge2"/>
          <p:cNvPicPr>
            <a:picLocks noChangeAspect="1" noChangeArrowheads="1"/>
          </p:cNvPicPr>
          <p:nvPr/>
        </p:nvPicPr>
        <p:blipFill>
          <a:blip r:embed="rId2"/>
          <a:srcRect/>
          <a:stretch>
            <a:fillRect/>
          </a:stretch>
        </p:blipFill>
        <p:spPr>
          <a:xfrm>
            <a:off x="0" y="0"/>
            <a:ext cx="9144000" cy="6811963"/>
          </a:xfrm>
          <a:prstGeom prst="rect">
            <a:avLst/>
          </a:prstGeom>
          <a:noFill/>
          <a:ln/>
        </p:spPr>
      </p:pic>
      <p:sp>
        <p:nvSpPr>
          <p:cNvPr id="5" name="Rectangle 3"/>
          <p:cNvSpPr>
            <a:spLocks noChangeArrowheads="1"/>
          </p:cNvSpPr>
          <p:nvPr/>
        </p:nvSpPr>
        <p:spPr bwMode="auto">
          <a:xfrm>
            <a:off x="0" y="0"/>
            <a:ext cx="2512163" cy="400110"/>
          </a:xfrm>
          <a:prstGeom prst="rect">
            <a:avLst/>
          </a:prstGeom>
          <a:noFill/>
          <a:ln w="9525">
            <a:noFill/>
            <a:miter lim="800000"/>
            <a:headEnd/>
            <a:tailEnd/>
          </a:ln>
          <a:effectLst/>
        </p:spPr>
        <p:txBody>
          <a:bodyPr wrap="none">
            <a:spAutoFit/>
          </a:bodyPr>
          <a:lstStyle/>
          <a:p>
            <a:pPr>
              <a:spcBef>
                <a:spcPct val="30000"/>
              </a:spcBef>
            </a:pPr>
            <a:r>
              <a:rPr lang="en-US" sz="2000" dirty="0" smtClean="0">
                <a:solidFill>
                  <a:srgbClr val="FF0000"/>
                </a:solidFill>
              </a:rPr>
              <a:t>Clark Bridge in Alton</a:t>
            </a:r>
            <a:endParaRPr lang="en-US" sz="2000" dirty="0">
              <a:solidFill>
                <a:srgbClr val="FF0000"/>
              </a:solidFill>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endParaRPr lang="en-US"/>
          </a:p>
        </p:txBody>
      </p:sp>
      <p:pic>
        <p:nvPicPr>
          <p:cNvPr id="377859" name="Picture 3" descr="damesptFL"/>
          <p:cNvPicPr>
            <a:picLocks noGrp="1" noChangeAspect="1" noChangeArrowheads="1"/>
          </p:cNvPicPr>
          <p:nvPr>
            <p:ph idx="1"/>
          </p:nvPr>
        </p:nvPicPr>
        <p:blipFill>
          <a:blip r:embed="rId3">
            <a:lum bright="6000" contrast="6000"/>
          </a:blip>
          <a:srcRect/>
          <a:stretch>
            <a:fillRect/>
          </a:stretch>
        </p:blipFill>
        <p:spPr>
          <a:xfrm>
            <a:off x="0" y="0"/>
            <a:ext cx="9144000" cy="6858000"/>
          </a:xfrm>
          <a:noFill/>
          <a:ln/>
        </p:spPr>
      </p:pic>
      <p:sp>
        <p:nvSpPr>
          <p:cNvPr id="377860" name="Text Box 4"/>
          <p:cNvSpPr txBox="1">
            <a:spLocks noChangeArrowheads="1"/>
          </p:cNvSpPr>
          <p:nvPr/>
        </p:nvSpPr>
        <p:spPr bwMode="auto">
          <a:xfrm>
            <a:off x="381000" y="457200"/>
            <a:ext cx="3962400" cy="396875"/>
          </a:xfrm>
          <a:prstGeom prst="rect">
            <a:avLst/>
          </a:prstGeom>
          <a:noFill/>
          <a:ln w="9525">
            <a:noFill/>
            <a:miter lim="800000"/>
            <a:headEnd/>
            <a:tailEnd/>
          </a:ln>
          <a:effectLst/>
        </p:spPr>
        <p:txBody>
          <a:bodyPr>
            <a:spAutoFit/>
          </a:bodyPr>
          <a:lstStyle/>
          <a:p>
            <a:pPr>
              <a:spcBef>
                <a:spcPct val="50000"/>
              </a:spcBef>
            </a:pPr>
            <a:r>
              <a:rPr lang="en-US" sz="2000" dirty="0">
                <a:solidFill>
                  <a:srgbClr val="FF0000"/>
                </a:solidFill>
              </a:rPr>
              <a:t>Dames Port Florida</a:t>
            </a: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42" name="Picture 2" descr="damesptFL2"/>
          <p:cNvPicPr>
            <a:picLocks noChangeAspect="1" noChangeArrowheads="1"/>
          </p:cNvPicPr>
          <p:nvPr/>
        </p:nvPicPr>
        <p:blipFill>
          <a:blip r:embed="rId3"/>
          <a:srcRect/>
          <a:stretch>
            <a:fillRect/>
          </a:stretch>
        </p:blipFill>
        <p:spPr bwMode="auto">
          <a:xfrm>
            <a:off x="0" y="0"/>
            <a:ext cx="9144000" cy="6858000"/>
          </a:xfrm>
          <a:prstGeom prst="rect">
            <a:avLst/>
          </a:prstGeom>
          <a:noFill/>
        </p:spPr>
      </p:pic>
      <p:sp>
        <p:nvSpPr>
          <p:cNvPr id="368643" name="Text Box 3"/>
          <p:cNvSpPr txBox="1">
            <a:spLocks noChangeArrowheads="1"/>
          </p:cNvSpPr>
          <p:nvPr/>
        </p:nvSpPr>
        <p:spPr bwMode="auto">
          <a:xfrm>
            <a:off x="381000" y="457200"/>
            <a:ext cx="3962400" cy="396875"/>
          </a:xfrm>
          <a:prstGeom prst="rect">
            <a:avLst/>
          </a:prstGeom>
          <a:noFill/>
          <a:ln w="9525">
            <a:noFill/>
            <a:miter lim="800000"/>
            <a:headEnd/>
            <a:tailEnd/>
          </a:ln>
          <a:effectLst/>
        </p:spPr>
        <p:txBody>
          <a:bodyPr>
            <a:spAutoFit/>
          </a:bodyPr>
          <a:lstStyle/>
          <a:p>
            <a:pPr>
              <a:spcBef>
                <a:spcPct val="50000"/>
              </a:spcBef>
            </a:pPr>
            <a:r>
              <a:rPr lang="en-US" sz="2000" dirty="0">
                <a:solidFill>
                  <a:srgbClr val="FF0000"/>
                </a:solidFill>
              </a:rPr>
              <a:t>Dames Port Florida</a:t>
            </a:r>
          </a:p>
        </p:txBody>
      </p: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wing%20Bridge%20Turning%20-%202"/>
          <p:cNvPicPr>
            <a:picLocks noChangeAspect="1" noChangeArrowheads="1"/>
          </p:cNvPicPr>
          <p:nvPr/>
        </p:nvPicPr>
        <p:blipFill>
          <a:blip r:embed="rId2"/>
          <a:srcRect/>
          <a:stretch>
            <a:fillRect/>
          </a:stretch>
        </p:blipFill>
        <p:spPr>
          <a:xfrm>
            <a:off x="0" y="-38100"/>
            <a:ext cx="9144000" cy="6858000"/>
          </a:xfrm>
          <a:prstGeom prst="rect">
            <a:avLst/>
          </a:prstGeom>
          <a:noFill/>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moveable1"/>
          <p:cNvPicPr>
            <a:picLocks noChangeAspect="1" noChangeArrowheads="1"/>
          </p:cNvPicPr>
          <p:nvPr/>
        </p:nvPicPr>
        <p:blipFill>
          <a:blip r:embed="rId2"/>
          <a:srcRect/>
          <a:stretch>
            <a:fillRect/>
          </a:stretch>
        </p:blipFill>
        <p:spPr>
          <a:xfrm>
            <a:off x="0" y="0"/>
            <a:ext cx="9144000" cy="6858000"/>
          </a:xfrm>
          <a:prstGeom prst="rect">
            <a:avLst/>
          </a:prstGeom>
          <a:noFill/>
          <a:ln/>
        </p:spPr>
      </p:pic>
      <p:sp>
        <p:nvSpPr>
          <p:cNvPr id="5" name="TextBox 4"/>
          <p:cNvSpPr txBox="1"/>
          <p:nvPr/>
        </p:nvSpPr>
        <p:spPr>
          <a:xfrm>
            <a:off x="457200" y="457200"/>
            <a:ext cx="4038600" cy="369332"/>
          </a:xfrm>
          <a:prstGeom prst="rect">
            <a:avLst/>
          </a:prstGeom>
          <a:noFill/>
        </p:spPr>
        <p:txBody>
          <a:bodyPr wrap="square" rtlCol="0">
            <a:spAutoFit/>
          </a:bodyPr>
          <a:lstStyle/>
          <a:p>
            <a:endParaRPr lang="en-US" dirty="0"/>
          </a:p>
        </p:txBody>
      </p:sp>
      <p:sp>
        <p:nvSpPr>
          <p:cNvPr id="6" name="Rectangle 2"/>
          <p:cNvSpPr txBox="1">
            <a:spLocks noChangeArrowheads="1"/>
          </p:cNvSpPr>
          <p:nvPr/>
        </p:nvSpPr>
        <p:spPr>
          <a:xfrm>
            <a:off x="304800" y="0"/>
            <a:ext cx="6858000" cy="533400"/>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smtClean="0">
                <a:ln>
                  <a:noFill/>
                </a:ln>
                <a:solidFill>
                  <a:schemeClr val="tx2"/>
                </a:solidFill>
                <a:effectLst/>
                <a:uLnTx/>
                <a:uFillTx/>
                <a:latin typeface="+mj-lt"/>
                <a:ea typeface="+mj-ea"/>
                <a:cs typeface="+mj-cs"/>
              </a:rPr>
              <a:t>BRIDGE ACROSS SHATT-AL-ARAB, IRAQ</a:t>
            </a:r>
            <a:endParaRPr kumimoji="0" lang="en-US" sz="2800" b="1" i="0" u="none" strike="noStrike" kern="1200" cap="none" spc="0" normalizeH="0" baseline="0" noProof="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aultstmarie1"/>
          <p:cNvPicPr>
            <a:picLocks noChangeAspect="1" noChangeArrowheads="1"/>
          </p:cNvPicPr>
          <p:nvPr/>
        </p:nvPicPr>
        <p:blipFill>
          <a:blip r:embed="rId2"/>
          <a:srcRect/>
          <a:stretch>
            <a:fillRect/>
          </a:stretch>
        </p:blipFill>
        <p:spPr>
          <a:xfrm>
            <a:off x="0" y="0"/>
            <a:ext cx="9144000" cy="6829425"/>
          </a:xfrm>
          <a:prstGeom prst="rect">
            <a:avLst/>
          </a:prstGeom>
          <a:noFill/>
          <a:ln/>
        </p:spPr>
      </p:pic>
      <p:sp>
        <p:nvSpPr>
          <p:cNvPr id="5" name="Rectangle 4"/>
          <p:cNvSpPr>
            <a:spLocks noChangeArrowheads="1"/>
          </p:cNvSpPr>
          <p:nvPr/>
        </p:nvSpPr>
        <p:spPr bwMode="auto">
          <a:xfrm>
            <a:off x="5216525" y="0"/>
            <a:ext cx="3927475" cy="366713"/>
          </a:xfrm>
          <a:prstGeom prst="rect">
            <a:avLst/>
          </a:prstGeom>
          <a:noFill/>
          <a:ln w="9525">
            <a:noFill/>
            <a:miter lim="800000"/>
            <a:headEnd/>
            <a:tailEnd/>
          </a:ln>
          <a:effectLst/>
        </p:spPr>
        <p:txBody>
          <a:bodyPr wrap="none" anchor="ctr">
            <a:spAutoFit/>
          </a:bodyPr>
          <a:lstStyle/>
          <a:p>
            <a:pPr eaLnBrk="1" hangingPunct="1"/>
            <a:r>
              <a:rPr lang="en-US" dirty="0">
                <a:solidFill>
                  <a:srgbClr val="002060"/>
                </a:solidFill>
              </a:rPr>
              <a:t>Sault Ste. Marie International Bridge </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5" descr="moveable2"/>
          <p:cNvPicPr>
            <a:picLocks noChangeAspect="1" noChangeArrowheads="1"/>
          </p:cNvPicPr>
          <p:nvPr/>
        </p:nvPicPr>
        <p:blipFill>
          <a:blip r:embed="rId2"/>
          <a:srcRect/>
          <a:stretch>
            <a:fillRect/>
          </a:stretch>
        </p:blipFill>
        <p:spPr bwMode="auto">
          <a:xfrm>
            <a:off x="0" y="0"/>
            <a:ext cx="9575800" cy="6858000"/>
          </a:xfrm>
          <a:prstGeom prst="rect">
            <a:avLst/>
          </a:prstGeom>
          <a:noFill/>
        </p:spPr>
      </p:pic>
      <p:sp>
        <p:nvSpPr>
          <p:cNvPr id="5" name="Rectangle 7"/>
          <p:cNvSpPr>
            <a:spLocks noChangeArrowheads="1"/>
          </p:cNvSpPr>
          <p:nvPr/>
        </p:nvSpPr>
        <p:spPr bwMode="auto">
          <a:xfrm>
            <a:off x="2438400" y="838200"/>
            <a:ext cx="4576762" cy="366713"/>
          </a:xfrm>
          <a:prstGeom prst="rect">
            <a:avLst/>
          </a:prstGeom>
          <a:noFill/>
          <a:ln w="9525">
            <a:noFill/>
            <a:miter lim="800000"/>
            <a:headEnd/>
            <a:tailEnd/>
          </a:ln>
          <a:effectLst/>
        </p:spPr>
        <p:txBody>
          <a:bodyPr wrap="none">
            <a:spAutoFit/>
          </a:bodyPr>
          <a:lstStyle/>
          <a:p>
            <a:r>
              <a:rPr lang="en-US" dirty="0"/>
              <a:t>GUIABA RIVER AT PORTO ALEGRE, BRAZIL</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descr="Vertical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5" name="Rectangle 5"/>
          <p:cNvSpPr>
            <a:spLocks noChangeArrowheads="1"/>
          </p:cNvSpPr>
          <p:nvPr/>
        </p:nvSpPr>
        <p:spPr bwMode="auto">
          <a:xfrm>
            <a:off x="0" y="990600"/>
            <a:ext cx="4572000" cy="641350"/>
          </a:xfrm>
          <a:prstGeom prst="rect">
            <a:avLst/>
          </a:prstGeom>
          <a:noFill/>
          <a:ln w="9525">
            <a:noFill/>
            <a:miter lim="800000"/>
            <a:headEnd/>
            <a:tailEnd/>
          </a:ln>
          <a:effectLst/>
        </p:spPr>
        <p:txBody>
          <a:bodyPr>
            <a:spAutoFit/>
          </a:bodyPr>
          <a:lstStyle/>
          <a:p>
            <a:r>
              <a:rPr lang="en-US" dirty="0"/>
              <a:t>Cape Cod Canal Railroad Bridge</a:t>
            </a:r>
          </a:p>
          <a:p>
            <a:r>
              <a:rPr lang="en-US" dirty="0"/>
              <a:t>Buzzards Bay,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4" name="Text Box 12"/>
          <p:cNvSpPr txBox="1">
            <a:spLocks noChangeArrowheads="1"/>
          </p:cNvSpPr>
          <p:nvPr/>
        </p:nvSpPr>
        <p:spPr bwMode="auto">
          <a:xfrm>
            <a:off x="6553200" y="1676400"/>
            <a:ext cx="1828800" cy="1103313"/>
          </a:xfrm>
          <a:prstGeom prst="rect">
            <a:avLst/>
          </a:prstGeom>
          <a:noFill/>
          <a:ln w="9525">
            <a:noFill/>
            <a:miter lim="800000"/>
            <a:headEnd/>
            <a:tailEnd/>
          </a:ln>
          <a:effectLst/>
        </p:spPr>
        <p:txBody>
          <a:bodyPr>
            <a:spAutoFit/>
          </a:bodyPr>
          <a:lstStyle/>
          <a:p>
            <a:pPr>
              <a:spcBef>
                <a:spcPct val="50000"/>
              </a:spcBef>
            </a:pPr>
            <a:r>
              <a:rPr lang="en-US" sz="1900" b="1" dirty="0">
                <a:effectLst>
                  <a:outerShdw blurRad="38100" dist="38100" dir="2700000" algn="tl">
                    <a:srgbClr val="C0C0C0"/>
                  </a:outerShdw>
                </a:effectLst>
              </a:rPr>
              <a:t>700 A.D. Asia</a:t>
            </a:r>
          </a:p>
          <a:p>
            <a:pPr>
              <a:spcBef>
                <a:spcPct val="50000"/>
              </a:spcBef>
            </a:pPr>
            <a:r>
              <a:rPr lang="en-US" sz="1900" b="1" dirty="0">
                <a:effectLst>
                  <a:outerShdw blurRad="38100" dist="38100" dir="2700000" algn="tl">
                    <a:srgbClr val="C0C0C0"/>
                  </a:outerShdw>
                </a:effectLst>
              </a:rPr>
              <a:t>1,304 years ago</a:t>
            </a:r>
          </a:p>
        </p:txBody>
      </p:sp>
      <p:sp>
        <p:nvSpPr>
          <p:cNvPr id="23566" name="Text Box 14"/>
          <p:cNvSpPr txBox="1">
            <a:spLocks noChangeArrowheads="1"/>
          </p:cNvSpPr>
          <p:nvPr/>
        </p:nvSpPr>
        <p:spPr bwMode="auto">
          <a:xfrm>
            <a:off x="3048000" y="1066800"/>
            <a:ext cx="2286000" cy="525463"/>
          </a:xfrm>
          <a:prstGeom prst="rect">
            <a:avLst/>
          </a:prstGeom>
          <a:noFill/>
          <a:ln w="9525">
            <a:noFill/>
            <a:miter lim="800000"/>
            <a:headEnd/>
            <a:tailEnd/>
          </a:ln>
          <a:effectLst/>
        </p:spPr>
        <p:txBody>
          <a:bodyPr>
            <a:spAutoFit/>
          </a:bodyPr>
          <a:lstStyle/>
          <a:p>
            <a:pPr>
              <a:lnSpc>
                <a:spcPct val="50000"/>
              </a:lnSpc>
              <a:spcBef>
                <a:spcPct val="50000"/>
              </a:spcBef>
            </a:pPr>
            <a:r>
              <a:rPr lang="en-US" sz="1900" b="1">
                <a:effectLst>
                  <a:outerShdw blurRad="38100" dist="38100" dir="2700000" algn="tl">
                    <a:srgbClr val="C0C0C0"/>
                  </a:outerShdw>
                </a:effectLst>
              </a:rPr>
              <a:t>100 B.C. Romans</a:t>
            </a:r>
          </a:p>
          <a:p>
            <a:pPr>
              <a:lnSpc>
                <a:spcPct val="50000"/>
              </a:lnSpc>
              <a:spcBef>
                <a:spcPct val="50000"/>
              </a:spcBef>
            </a:pPr>
            <a:r>
              <a:rPr lang="en-US" sz="1900" b="1">
                <a:effectLst>
                  <a:outerShdw blurRad="38100" dist="38100" dir="2700000" algn="tl">
                    <a:srgbClr val="C0C0C0"/>
                  </a:outerShdw>
                </a:effectLst>
              </a:rPr>
              <a:t>2,104 years ago</a:t>
            </a:r>
          </a:p>
        </p:txBody>
      </p:sp>
      <p:pic>
        <p:nvPicPr>
          <p:cNvPr id="23570" name="Picture 18" descr="http://www.users.globalnet.co.uk/~trc/clapper1.jpg"/>
          <p:cNvPicPr>
            <a:picLocks noChangeAspect="1" noChangeArrowheads="1"/>
          </p:cNvPicPr>
          <p:nvPr/>
        </p:nvPicPr>
        <p:blipFill>
          <a:blip r:embed="rId3" r:link="rId4"/>
          <a:srcRect l="16667" t="42177" r="16667"/>
          <a:stretch>
            <a:fillRect/>
          </a:stretch>
        </p:blipFill>
        <p:spPr bwMode="auto">
          <a:xfrm>
            <a:off x="0" y="0"/>
            <a:ext cx="2438400" cy="2438400"/>
          </a:xfrm>
          <a:prstGeom prst="rect">
            <a:avLst/>
          </a:prstGeom>
          <a:noFill/>
        </p:spPr>
      </p:pic>
      <p:sp>
        <p:nvSpPr>
          <p:cNvPr id="23571" name="Text Box 19"/>
          <p:cNvSpPr txBox="1">
            <a:spLocks noChangeArrowheads="1"/>
          </p:cNvSpPr>
          <p:nvPr/>
        </p:nvSpPr>
        <p:spPr bwMode="auto">
          <a:xfrm>
            <a:off x="304800" y="2438400"/>
            <a:ext cx="1782763" cy="336550"/>
          </a:xfrm>
          <a:prstGeom prst="rect">
            <a:avLst/>
          </a:prstGeom>
          <a:noFill/>
          <a:ln w="9525">
            <a:noFill/>
            <a:miter lim="800000"/>
            <a:headEnd/>
            <a:tailEnd/>
          </a:ln>
          <a:effectLst/>
        </p:spPr>
        <p:txBody>
          <a:bodyPr>
            <a:spAutoFit/>
          </a:bodyPr>
          <a:lstStyle/>
          <a:p>
            <a:pPr algn="ctr">
              <a:spcBef>
                <a:spcPct val="50000"/>
              </a:spcBef>
            </a:pPr>
            <a:r>
              <a:rPr lang="en-US" sz="1600" b="1" i="0"/>
              <a:t>Clapper Bridge</a:t>
            </a:r>
          </a:p>
        </p:txBody>
      </p:sp>
      <p:sp>
        <p:nvSpPr>
          <p:cNvPr id="23572" name="Text Box 20"/>
          <p:cNvSpPr txBox="1">
            <a:spLocks noChangeArrowheads="1"/>
          </p:cNvSpPr>
          <p:nvPr/>
        </p:nvSpPr>
        <p:spPr bwMode="auto">
          <a:xfrm>
            <a:off x="152400" y="2971800"/>
            <a:ext cx="2057400" cy="506413"/>
          </a:xfrm>
          <a:prstGeom prst="rect">
            <a:avLst/>
          </a:prstGeom>
          <a:noFill/>
          <a:ln w="9525">
            <a:noFill/>
            <a:miter lim="800000"/>
            <a:headEnd/>
            <a:tailEnd/>
          </a:ln>
          <a:effectLst/>
        </p:spPr>
        <p:txBody>
          <a:bodyPr>
            <a:spAutoFit/>
          </a:bodyPr>
          <a:lstStyle/>
          <a:p>
            <a:pPr>
              <a:lnSpc>
                <a:spcPct val="50000"/>
              </a:lnSpc>
              <a:spcBef>
                <a:spcPct val="50000"/>
              </a:spcBef>
              <a:buFont typeface="Webdings" pitchFamily="18" charset="2"/>
              <a:buChar char="Ñ"/>
            </a:pPr>
            <a:r>
              <a:rPr lang="en-US" sz="1800" i="0"/>
              <a:t>Tree trunk</a:t>
            </a:r>
          </a:p>
          <a:p>
            <a:pPr>
              <a:lnSpc>
                <a:spcPct val="50000"/>
              </a:lnSpc>
              <a:spcBef>
                <a:spcPct val="50000"/>
              </a:spcBef>
              <a:buFont typeface="Webdings" pitchFamily="18" charset="2"/>
              <a:buChar char="Ñ"/>
            </a:pPr>
            <a:r>
              <a:rPr lang="en-US" sz="1800" i="0"/>
              <a:t>Stone</a:t>
            </a:r>
          </a:p>
        </p:txBody>
      </p:sp>
      <p:sp>
        <p:nvSpPr>
          <p:cNvPr id="23573" name="Text Box 21"/>
          <p:cNvSpPr txBox="1">
            <a:spLocks noChangeArrowheads="1"/>
          </p:cNvSpPr>
          <p:nvPr/>
        </p:nvSpPr>
        <p:spPr bwMode="auto">
          <a:xfrm>
            <a:off x="2971800" y="4800600"/>
            <a:ext cx="2286000" cy="811119"/>
          </a:xfrm>
          <a:prstGeom prst="rect">
            <a:avLst/>
          </a:prstGeom>
          <a:noFill/>
          <a:ln w="9525">
            <a:noFill/>
            <a:miter lim="800000"/>
            <a:headEnd/>
            <a:tailEnd/>
          </a:ln>
          <a:effectLst/>
        </p:spPr>
        <p:txBody>
          <a:bodyPr>
            <a:spAutoFit/>
          </a:bodyPr>
          <a:lstStyle/>
          <a:p>
            <a:pPr>
              <a:lnSpc>
                <a:spcPct val="50000"/>
              </a:lnSpc>
              <a:spcBef>
                <a:spcPct val="50000"/>
              </a:spcBef>
              <a:buFont typeface="Webdings" pitchFamily="18" charset="2"/>
              <a:buChar char="Ñ"/>
            </a:pPr>
            <a:r>
              <a:rPr lang="en-US" sz="1800" i="0" dirty="0" smtClean="0"/>
              <a:t>Natural </a:t>
            </a:r>
            <a:r>
              <a:rPr lang="en-US" sz="1800" i="0" dirty="0"/>
              <a:t>concrete</a:t>
            </a:r>
          </a:p>
          <a:p>
            <a:pPr>
              <a:lnSpc>
                <a:spcPct val="50000"/>
              </a:lnSpc>
              <a:spcBef>
                <a:spcPct val="50000"/>
              </a:spcBef>
              <a:buFont typeface="Webdings" pitchFamily="18" charset="2"/>
              <a:buNone/>
            </a:pPr>
            <a:r>
              <a:rPr lang="en-US" sz="1800" i="0" dirty="0"/>
              <a:t> made from mud</a:t>
            </a:r>
          </a:p>
          <a:p>
            <a:pPr>
              <a:lnSpc>
                <a:spcPct val="50000"/>
              </a:lnSpc>
              <a:spcBef>
                <a:spcPct val="50000"/>
              </a:spcBef>
              <a:buFont typeface="Webdings" pitchFamily="18" charset="2"/>
              <a:buNone/>
            </a:pPr>
            <a:r>
              <a:rPr lang="en-US" sz="1800" i="0" dirty="0"/>
              <a:t> and straw</a:t>
            </a:r>
          </a:p>
        </p:txBody>
      </p:sp>
      <p:grpSp>
        <p:nvGrpSpPr>
          <p:cNvPr id="2" name="Group 22"/>
          <p:cNvGrpSpPr>
            <a:grpSpLocks/>
          </p:cNvGrpSpPr>
          <p:nvPr/>
        </p:nvGrpSpPr>
        <p:grpSpPr bwMode="auto">
          <a:xfrm>
            <a:off x="2743200" y="1676400"/>
            <a:ext cx="2895600" cy="2895600"/>
            <a:chOff x="1872" y="3120"/>
            <a:chExt cx="1440" cy="912"/>
          </a:xfrm>
        </p:grpSpPr>
        <p:pic>
          <p:nvPicPr>
            <p:cNvPr id="23575" name="Picture 23" descr="constbis"/>
            <p:cNvPicPr>
              <a:picLocks noChangeAspect="1" noChangeArrowheads="1"/>
            </p:cNvPicPr>
            <p:nvPr/>
          </p:nvPicPr>
          <p:blipFill>
            <a:blip r:embed="rId5"/>
            <a:srcRect t="15872" r="22223" b="24071"/>
            <a:stretch>
              <a:fillRect/>
            </a:stretch>
          </p:blipFill>
          <p:spPr bwMode="auto">
            <a:xfrm>
              <a:off x="1872" y="3120"/>
              <a:ext cx="1440" cy="720"/>
            </a:xfrm>
            <a:prstGeom prst="rect">
              <a:avLst/>
            </a:prstGeom>
            <a:noFill/>
            <a:ln w="9525">
              <a:noFill/>
              <a:miter lim="800000"/>
              <a:headEnd/>
              <a:tailEnd/>
            </a:ln>
          </p:spPr>
        </p:pic>
        <p:sp>
          <p:nvSpPr>
            <p:cNvPr id="23576" name="Text Box 24"/>
            <p:cNvSpPr txBox="1">
              <a:spLocks noChangeArrowheads="1"/>
            </p:cNvSpPr>
            <p:nvPr/>
          </p:nvSpPr>
          <p:spPr bwMode="auto">
            <a:xfrm>
              <a:off x="1872" y="3820"/>
              <a:ext cx="1392" cy="212"/>
            </a:xfrm>
            <a:prstGeom prst="rect">
              <a:avLst/>
            </a:prstGeom>
            <a:noFill/>
            <a:ln w="9525">
              <a:noFill/>
              <a:miter lim="800000"/>
              <a:headEnd/>
              <a:tailEnd/>
            </a:ln>
            <a:effectLst/>
          </p:spPr>
          <p:txBody>
            <a:bodyPr>
              <a:spAutoFit/>
            </a:bodyPr>
            <a:lstStyle/>
            <a:p>
              <a:pPr algn="ctr">
                <a:spcBef>
                  <a:spcPct val="50000"/>
                </a:spcBef>
              </a:pPr>
              <a:r>
                <a:rPr lang="en-US" sz="1600" b="1" i="0"/>
                <a:t>Roman Arch Bridge</a:t>
              </a:r>
            </a:p>
          </p:txBody>
        </p:sp>
      </p:grpSp>
      <p:sp>
        <p:nvSpPr>
          <p:cNvPr id="23579" name="Text Box 27"/>
          <p:cNvSpPr txBox="1">
            <a:spLocks noChangeArrowheads="1"/>
          </p:cNvSpPr>
          <p:nvPr/>
        </p:nvSpPr>
        <p:spPr bwMode="auto">
          <a:xfrm>
            <a:off x="3543300" y="152400"/>
            <a:ext cx="5524500" cy="519113"/>
          </a:xfrm>
          <a:prstGeom prst="rect">
            <a:avLst/>
          </a:prstGeom>
          <a:noFill/>
          <a:ln w="9525">
            <a:noFill/>
            <a:miter lim="800000"/>
            <a:headEnd/>
            <a:tailEnd/>
          </a:ln>
          <a:effectLst/>
        </p:spPr>
        <p:txBody>
          <a:bodyPr>
            <a:spAutoFit/>
          </a:bodyPr>
          <a:lstStyle/>
          <a:p>
            <a:pPr>
              <a:spcBef>
                <a:spcPct val="50000"/>
              </a:spcBef>
            </a:pPr>
            <a:r>
              <a:rPr lang="en-US" sz="2800" b="1">
                <a:effectLst>
                  <a:outerShdw blurRad="38100" dist="38100" dir="2700000" algn="tl">
                    <a:srgbClr val="C0C0C0"/>
                  </a:outerShdw>
                </a:effectLst>
              </a:rPr>
              <a:t>History of Bridge Development</a:t>
            </a:r>
          </a:p>
        </p:txBody>
      </p:sp>
      <p:pic>
        <p:nvPicPr>
          <p:cNvPr id="23581" name="Picture 29" descr="Huanghugang.jpg (20785 bytes)"/>
          <p:cNvPicPr>
            <a:picLocks noChangeAspect="1" noChangeArrowheads="1"/>
          </p:cNvPicPr>
          <p:nvPr/>
        </p:nvPicPr>
        <p:blipFill>
          <a:blip r:embed="rId6" r:link="rId7"/>
          <a:srcRect l="17392" t="31885" r="8698" b="21739"/>
          <a:stretch>
            <a:fillRect/>
          </a:stretch>
        </p:blipFill>
        <p:spPr bwMode="auto">
          <a:xfrm>
            <a:off x="6019800" y="2514600"/>
            <a:ext cx="3124200" cy="2030413"/>
          </a:xfrm>
          <a:prstGeom prst="rect">
            <a:avLst/>
          </a:prstGeom>
          <a:noFill/>
        </p:spPr>
      </p:pic>
      <p:sp>
        <p:nvSpPr>
          <p:cNvPr id="23582" name="Text Box 30"/>
          <p:cNvSpPr txBox="1">
            <a:spLocks noChangeArrowheads="1"/>
          </p:cNvSpPr>
          <p:nvPr/>
        </p:nvSpPr>
        <p:spPr bwMode="auto">
          <a:xfrm>
            <a:off x="5791200" y="4648200"/>
            <a:ext cx="3048000" cy="336550"/>
          </a:xfrm>
          <a:prstGeom prst="rect">
            <a:avLst/>
          </a:prstGeom>
          <a:noFill/>
          <a:ln w="9525">
            <a:noFill/>
            <a:miter lim="800000"/>
            <a:headEnd/>
            <a:tailEnd/>
          </a:ln>
          <a:effectLst/>
        </p:spPr>
        <p:txBody>
          <a:bodyPr>
            <a:spAutoFit/>
          </a:bodyPr>
          <a:lstStyle/>
          <a:p>
            <a:pPr algn="ctr">
              <a:spcBef>
                <a:spcPct val="50000"/>
              </a:spcBef>
            </a:pPr>
            <a:r>
              <a:rPr lang="en-US" sz="1600" b="1" i="0"/>
              <a:t>Great Stone Bridge in China</a:t>
            </a:r>
          </a:p>
        </p:txBody>
      </p:sp>
      <p:sp>
        <p:nvSpPr>
          <p:cNvPr id="23584" name="Text Box 32"/>
          <p:cNvSpPr txBox="1">
            <a:spLocks noChangeArrowheads="1"/>
          </p:cNvSpPr>
          <p:nvPr/>
        </p:nvSpPr>
        <p:spPr bwMode="auto">
          <a:xfrm>
            <a:off x="6400800" y="5181600"/>
            <a:ext cx="2057400" cy="1335088"/>
          </a:xfrm>
          <a:prstGeom prst="rect">
            <a:avLst/>
          </a:prstGeom>
          <a:noFill/>
          <a:ln w="9525">
            <a:noFill/>
            <a:miter lim="800000"/>
            <a:headEnd/>
            <a:tailEnd/>
          </a:ln>
          <a:effectLst/>
        </p:spPr>
        <p:txBody>
          <a:bodyPr>
            <a:spAutoFit/>
          </a:bodyPr>
          <a:lstStyle/>
          <a:p>
            <a:pPr>
              <a:lnSpc>
                <a:spcPct val="50000"/>
              </a:lnSpc>
              <a:spcBef>
                <a:spcPct val="50000"/>
              </a:spcBef>
              <a:buFont typeface="Webdings" pitchFamily="18" charset="2"/>
              <a:buChar char="Ñ"/>
            </a:pPr>
            <a:r>
              <a:rPr lang="en-US" sz="1800" i="0" dirty="0"/>
              <a:t>Low bridge</a:t>
            </a:r>
          </a:p>
          <a:p>
            <a:pPr>
              <a:lnSpc>
                <a:spcPct val="50000"/>
              </a:lnSpc>
              <a:spcBef>
                <a:spcPct val="50000"/>
              </a:spcBef>
              <a:buFont typeface="Webdings" pitchFamily="18" charset="2"/>
              <a:buChar char="Ñ"/>
            </a:pPr>
            <a:r>
              <a:rPr lang="en-US" sz="1800" i="0" dirty="0"/>
              <a:t>Shallow arch</a:t>
            </a:r>
          </a:p>
          <a:p>
            <a:pPr>
              <a:lnSpc>
                <a:spcPct val="50000"/>
              </a:lnSpc>
              <a:spcBef>
                <a:spcPct val="50000"/>
              </a:spcBef>
              <a:buFont typeface="Webdings" pitchFamily="18" charset="2"/>
              <a:buChar char="Ñ"/>
            </a:pPr>
            <a:r>
              <a:rPr lang="en-US" sz="1800" i="0" dirty="0"/>
              <a:t>Allows boats</a:t>
            </a:r>
          </a:p>
          <a:p>
            <a:pPr>
              <a:lnSpc>
                <a:spcPct val="50000"/>
              </a:lnSpc>
              <a:spcBef>
                <a:spcPct val="50000"/>
              </a:spcBef>
              <a:buFont typeface="Webdings" pitchFamily="18" charset="2"/>
              <a:buNone/>
            </a:pPr>
            <a:r>
              <a:rPr lang="en-US" sz="1800" i="0" dirty="0"/>
              <a:t>and water to pass</a:t>
            </a:r>
          </a:p>
          <a:p>
            <a:pPr>
              <a:lnSpc>
                <a:spcPct val="50000"/>
              </a:lnSpc>
              <a:spcBef>
                <a:spcPct val="50000"/>
              </a:spcBef>
              <a:buFont typeface="Webdings" pitchFamily="18" charset="2"/>
              <a:buNone/>
            </a:pPr>
            <a:r>
              <a:rPr lang="en-US" sz="1800" i="0" dirty="0"/>
              <a:t>through</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www.bcbridges.org/Portals/0/images/Bridge%20Opening.JPG"/>
          <p:cNvPicPr>
            <a:picLocks noChangeAspect="1" noChangeArrowheads="1"/>
          </p:cNvPicPr>
          <p:nvPr/>
        </p:nvPicPr>
        <p:blipFill>
          <a:blip r:embed="rId2"/>
          <a:srcRect/>
          <a:stretch>
            <a:fillRect/>
          </a:stretch>
        </p:blipFill>
        <p:spPr bwMode="auto">
          <a:xfrm>
            <a:off x="1" y="1"/>
            <a:ext cx="9144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19" descr="Cold%20Spring%20Arch%20Bridge%202"/>
          <p:cNvPicPr>
            <a:picLocks noChangeAspect="1" noChangeArrowheads="1"/>
          </p:cNvPicPr>
          <p:nvPr/>
        </p:nvPicPr>
        <p:blipFill>
          <a:blip r:embed="rId2"/>
          <a:srcRect/>
          <a:stretch>
            <a:fillRect/>
          </a:stretch>
        </p:blipFill>
        <p:spPr>
          <a:xfrm>
            <a:off x="0" y="0"/>
            <a:ext cx="9144000" cy="6858000"/>
          </a:xfrm>
          <a:prstGeom prst="rect">
            <a:avLst/>
          </a:prstGeom>
          <a:noFill/>
          <a:ln/>
        </p:spPr>
      </p:pic>
      <p:sp>
        <p:nvSpPr>
          <p:cNvPr id="5" name="Text Box 21"/>
          <p:cNvSpPr txBox="1">
            <a:spLocks noChangeArrowheads="1"/>
          </p:cNvSpPr>
          <p:nvPr/>
        </p:nvSpPr>
        <p:spPr bwMode="auto">
          <a:xfrm>
            <a:off x="3810000" y="457200"/>
            <a:ext cx="4899025" cy="366713"/>
          </a:xfrm>
          <a:prstGeom prst="rect">
            <a:avLst/>
          </a:prstGeom>
          <a:noFill/>
          <a:ln w="9525">
            <a:noFill/>
            <a:miter lim="800000"/>
            <a:headEnd/>
            <a:tailEnd/>
          </a:ln>
          <a:effectLst/>
        </p:spPr>
        <p:txBody>
          <a:bodyPr>
            <a:spAutoFit/>
          </a:bodyPr>
          <a:lstStyle/>
          <a:p>
            <a:pPr>
              <a:spcBef>
                <a:spcPct val="50000"/>
              </a:spcBef>
            </a:pPr>
            <a:r>
              <a:rPr lang="en-US" dirty="0">
                <a:solidFill>
                  <a:srgbClr val="FF0000"/>
                </a:solidFill>
              </a:rPr>
              <a:t>Cold Spring Arch Bridge, Santa </a:t>
            </a:r>
            <a:r>
              <a:rPr lang="en-US" dirty="0" smtClean="0">
                <a:solidFill>
                  <a:srgbClr val="FF0000"/>
                </a:solidFill>
              </a:rPr>
              <a:t>Barbara</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237976,xcitefun-millau-viaduct-bridge-1.jpg"/>
          <p:cNvPicPr>
            <a:picLocks noGrp="1" noChangeAspect="1"/>
          </p:cNvPicPr>
          <p:nvPr>
            <p:ph idx="1"/>
          </p:nvPr>
        </p:nvPicPr>
        <p:blipFill>
          <a:blip r:embed="rId2"/>
          <a:stretch>
            <a:fillRect/>
          </a:stretch>
        </p:blipFill>
        <p:spPr>
          <a:xfrm>
            <a:off x="0" y="0"/>
            <a:ext cx="9144000" cy="6857999"/>
          </a:xfr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milau-bridge-clouds.jpg"/>
          <p:cNvPicPr>
            <a:picLocks noGrp="1" noChangeAspect="1"/>
          </p:cNvPicPr>
          <p:nvPr>
            <p:ph idx="1"/>
          </p:nvPr>
        </p:nvPicPr>
        <p:blipFill>
          <a:blip r:embed="rId2"/>
          <a:stretch>
            <a:fillRect/>
          </a:stretch>
        </p:blipFill>
        <p:spPr>
          <a:xfrm>
            <a:off x="0" y="0"/>
            <a:ext cx="9143999" cy="6857999"/>
          </a:xfr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130626163542-engineering-millau-horizontal-gallery.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ACER\Documents\Nagesh\Bridge engineering\New folder\kiaozhou-bay-bridge.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657600" cy="533400"/>
          </a:xfrm>
        </p:spPr>
        <p:txBody>
          <a:bodyPr>
            <a:normAutofit fontScale="90000"/>
          </a:bodyPr>
          <a:lstStyle/>
          <a:p>
            <a:r>
              <a:rPr lang="en-US" sz="3200" dirty="0" smtClean="0"/>
              <a:t>GOLDAN GATE BRIDGE</a:t>
            </a:r>
            <a:endParaRPr lang="en-US" sz="3200" dirty="0"/>
          </a:p>
        </p:txBody>
      </p:sp>
      <p:pic>
        <p:nvPicPr>
          <p:cNvPr id="5" name="Content Placeholder 4" descr="Golden-Gate Suspansion Bridge.jpg"/>
          <p:cNvPicPr>
            <a:picLocks noGrp="1" noChangeAspect="1"/>
          </p:cNvPicPr>
          <p:nvPr>
            <p:ph idx="1"/>
          </p:nvPr>
        </p:nvPicPr>
        <p:blipFill>
          <a:blip r:embed="rId2"/>
          <a:stretch>
            <a:fillRect/>
          </a:stretch>
        </p:blipFill>
        <p:spPr>
          <a:xfrm>
            <a:off x="0" y="457200"/>
            <a:ext cx="9144000" cy="64008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sz="2800" dirty="0" smtClean="0"/>
              <a:t>HANGZHOU BAY BRIDGE</a:t>
            </a:r>
            <a:endParaRPr lang="en-US" sz="2800" dirty="0"/>
          </a:p>
        </p:txBody>
      </p:sp>
      <p:pic>
        <p:nvPicPr>
          <p:cNvPr id="4" name="Content Placeholder 3" descr="hangzhou-bay-bridge.jpg"/>
          <p:cNvPicPr>
            <a:picLocks noGrp="1" noChangeAspect="1"/>
          </p:cNvPicPr>
          <p:nvPr>
            <p:ph idx="1"/>
          </p:nvPr>
        </p:nvPicPr>
        <p:blipFill>
          <a:blip r:embed="rId2"/>
          <a:stretch>
            <a:fillRect/>
          </a:stretch>
        </p:blipFill>
        <p:spPr>
          <a:xfrm>
            <a:off x="0" y="685800"/>
            <a:ext cx="9144000" cy="65532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iduhe_Bridge-4.jpg"/>
          <p:cNvPicPr>
            <a:picLocks noGrp="1" noChangeAspect="1"/>
          </p:cNvPicPr>
          <p:nvPr>
            <p:ph idx="1"/>
          </p:nvPr>
        </p:nvPicPr>
        <p:blipFill>
          <a:blip r:embed="rId2" cstate="print"/>
          <a:stretch>
            <a:fillRect/>
          </a:stretch>
        </p:blipFill>
        <p:spPr>
          <a:xfrm>
            <a:off x="0" y="152400"/>
            <a:ext cx="9144000" cy="6858000"/>
          </a:xfr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top_10_most_beautiful_bridges_in_the_world_Tower_Bridge_England.jpg"/>
          <p:cNvPicPr>
            <a:picLocks noGrp="1" noChangeAspect="1"/>
          </p:cNvPicPr>
          <p:nvPr>
            <p:ph idx="1"/>
          </p:nvPr>
        </p:nvPicPr>
        <p:blipFill>
          <a:blip r:embed="rId2" cstate="print"/>
          <a:stretch>
            <a:fillRect/>
          </a:stretch>
        </p:blipFill>
        <p:spPr>
          <a:xfrm>
            <a:off x="0" y="0"/>
            <a:ext cx="9144000" cy="6857999"/>
          </a:xfr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7" name="Rectangle 21"/>
          <p:cNvSpPr>
            <a:spLocks noChangeArrowheads="1"/>
          </p:cNvSpPr>
          <p:nvPr/>
        </p:nvSpPr>
        <p:spPr bwMode="auto">
          <a:xfrm>
            <a:off x="3857625" y="2895600"/>
            <a:ext cx="9144000" cy="0"/>
          </a:xfrm>
          <a:prstGeom prst="rect">
            <a:avLst/>
          </a:prstGeom>
          <a:noFill/>
          <a:ln w="9525">
            <a:noFill/>
            <a:miter lim="800000"/>
            <a:headEnd/>
            <a:tailEnd/>
          </a:ln>
          <a:effectLst/>
        </p:spPr>
        <p:txBody>
          <a:bodyPr>
            <a:spAutoFit/>
          </a:bodyPr>
          <a:lstStyle/>
          <a:p>
            <a:endParaRPr lang="en-US"/>
          </a:p>
        </p:txBody>
      </p:sp>
      <p:sp>
        <p:nvSpPr>
          <p:cNvPr id="24599" name="Rectangle 23"/>
          <p:cNvSpPr>
            <a:spLocks noChangeArrowheads="1"/>
          </p:cNvSpPr>
          <p:nvPr/>
        </p:nvSpPr>
        <p:spPr bwMode="auto">
          <a:xfrm>
            <a:off x="3857625" y="2895600"/>
            <a:ext cx="9144000" cy="0"/>
          </a:xfrm>
          <a:prstGeom prst="rect">
            <a:avLst/>
          </a:prstGeom>
          <a:noFill/>
          <a:ln w="9525">
            <a:noFill/>
            <a:miter lim="800000"/>
            <a:headEnd/>
            <a:tailEnd/>
          </a:ln>
          <a:effectLst/>
        </p:spPr>
        <p:txBody>
          <a:bodyPr>
            <a:spAutoFit/>
          </a:bodyPr>
          <a:lstStyle/>
          <a:p>
            <a:endParaRPr lang="en-US"/>
          </a:p>
        </p:txBody>
      </p:sp>
      <p:sp>
        <p:nvSpPr>
          <p:cNvPr id="24604" name="Text Box 28"/>
          <p:cNvSpPr txBox="1">
            <a:spLocks noChangeArrowheads="1"/>
          </p:cNvSpPr>
          <p:nvPr/>
        </p:nvSpPr>
        <p:spPr bwMode="auto">
          <a:xfrm>
            <a:off x="3543300" y="152400"/>
            <a:ext cx="5524500" cy="519113"/>
          </a:xfrm>
          <a:prstGeom prst="rect">
            <a:avLst/>
          </a:prstGeom>
          <a:noFill/>
          <a:ln w="9525">
            <a:noFill/>
            <a:miter lim="800000"/>
            <a:headEnd/>
            <a:tailEnd/>
          </a:ln>
          <a:effectLst/>
        </p:spPr>
        <p:txBody>
          <a:bodyPr>
            <a:spAutoFit/>
          </a:bodyPr>
          <a:lstStyle/>
          <a:p>
            <a:pPr>
              <a:spcBef>
                <a:spcPct val="50000"/>
              </a:spcBef>
            </a:pPr>
            <a:r>
              <a:rPr lang="en-US" sz="2800" b="1">
                <a:effectLst>
                  <a:outerShdw blurRad="38100" dist="38100" dir="2700000" algn="tl">
                    <a:srgbClr val="C0C0C0"/>
                  </a:outerShdw>
                </a:effectLst>
              </a:rPr>
              <a:t>History of Bridge Development</a:t>
            </a:r>
          </a:p>
        </p:txBody>
      </p:sp>
      <p:sp>
        <p:nvSpPr>
          <p:cNvPr id="24607" name="Rectangle 31"/>
          <p:cNvSpPr>
            <a:spLocks noChangeArrowheads="1"/>
          </p:cNvSpPr>
          <p:nvPr/>
        </p:nvSpPr>
        <p:spPr bwMode="auto">
          <a:xfrm>
            <a:off x="3657600" y="2795588"/>
            <a:ext cx="9144000" cy="0"/>
          </a:xfrm>
          <a:prstGeom prst="rect">
            <a:avLst/>
          </a:prstGeom>
          <a:noFill/>
          <a:ln w="9525">
            <a:noFill/>
            <a:miter lim="800000"/>
            <a:headEnd/>
            <a:tailEnd/>
          </a:ln>
          <a:effectLst/>
        </p:spPr>
        <p:txBody>
          <a:bodyPr>
            <a:spAutoFit/>
          </a:bodyPr>
          <a:lstStyle/>
          <a:p>
            <a:endParaRPr lang="en-US"/>
          </a:p>
        </p:txBody>
      </p:sp>
      <p:sp>
        <p:nvSpPr>
          <p:cNvPr id="24612" name="Text Box 36"/>
          <p:cNvSpPr txBox="1">
            <a:spLocks noChangeArrowheads="1"/>
          </p:cNvSpPr>
          <p:nvPr/>
        </p:nvSpPr>
        <p:spPr bwMode="auto">
          <a:xfrm>
            <a:off x="0" y="2590800"/>
            <a:ext cx="1905000" cy="284163"/>
          </a:xfrm>
          <a:prstGeom prst="rect">
            <a:avLst/>
          </a:prstGeom>
          <a:noFill/>
          <a:ln w="9525">
            <a:noFill/>
            <a:miter lim="800000"/>
            <a:headEnd/>
            <a:tailEnd/>
          </a:ln>
          <a:effectLst/>
        </p:spPr>
        <p:txBody>
          <a:bodyPr>
            <a:spAutoFit/>
          </a:bodyPr>
          <a:lstStyle/>
          <a:p>
            <a:pPr>
              <a:lnSpc>
                <a:spcPct val="70000"/>
              </a:lnSpc>
              <a:spcBef>
                <a:spcPct val="50000"/>
              </a:spcBef>
            </a:pPr>
            <a:r>
              <a:rPr lang="en-US" sz="1800" i="0"/>
              <a:t>Truss Bridges</a:t>
            </a:r>
          </a:p>
        </p:txBody>
      </p:sp>
      <p:sp>
        <p:nvSpPr>
          <p:cNvPr id="24613" name="Text Box 37"/>
          <p:cNvSpPr txBox="1">
            <a:spLocks noChangeArrowheads="1"/>
          </p:cNvSpPr>
          <p:nvPr/>
        </p:nvSpPr>
        <p:spPr bwMode="auto">
          <a:xfrm>
            <a:off x="0" y="2819400"/>
            <a:ext cx="2133600" cy="806450"/>
          </a:xfrm>
          <a:prstGeom prst="rect">
            <a:avLst/>
          </a:prstGeom>
          <a:noFill/>
          <a:ln w="9525">
            <a:noFill/>
            <a:miter lim="800000"/>
            <a:headEnd/>
            <a:tailEnd/>
          </a:ln>
          <a:effectLst/>
        </p:spPr>
        <p:txBody>
          <a:bodyPr>
            <a:spAutoFit/>
          </a:bodyPr>
          <a:lstStyle/>
          <a:p>
            <a:pPr>
              <a:lnSpc>
                <a:spcPct val="70000"/>
              </a:lnSpc>
              <a:spcBef>
                <a:spcPct val="50000"/>
              </a:spcBef>
              <a:buFont typeface="Webdings" pitchFamily="18" charset="2"/>
              <a:buChar char="Ñ"/>
            </a:pPr>
            <a:r>
              <a:rPr lang="en-US" sz="1800" i="0" dirty="0"/>
              <a:t>Mechanics of Design</a:t>
            </a:r>
          </a:p>
          <a:p>
            <a:pPr>
              <a:lnSpc>
                <a:spcPct val="70000"/>
              </a:lnSpc>
              <a:spcBef>
                <a:spcPct val="50000"/>
              </a:spcBef>
              <a:buFont typeface="Webdings" pitchFamily="18" charset="2"/>
              <a:buChar char="Ñ"/>
            </a:pPr>
            <a:r>
              <a:rPr lang="en-US" sz="1800" i="0" dirty="0"/>
              <a:t>Wood</a:t>
            </a:r>
          </a:p>
        </p:txBody>
      </p:sp>
      <p:sp>
        <p:nvSpPr>
          <p:cNvPr id="24615" name="Rectangle 39"/>
          <p:cNvSpPr>
            <a:spLocks noChangeArrowheads="1"/>
          </p:cNvSpPr>
          <p:nvPr/>
        </p:nvSpPr>
        <p:spPr bwMode="auto">
          <a:xfrm>
            <a:off x="3371850" y="3024188"/>
            <a:ext cx="9144000" cy="0"/>
          </a:xfrm>
          <a:prstGeom prst="rect">
            <a:avLst/>
          </a:prstGeom>
          <a:noFill/>
          <a:ln w="9525">
            <a:noFill/>
            <a:miter lim="800000"/>
            <a:headEnd/>
            <a:tailEnd/>
          </a:ln>
          <a:effectLst/>
        </p:spPr>
        <p:txBody>
          <a:bodyPr>
            <a:spAutoFit/>
          </a:bodyPr>
          <a:lstStyle/>
          <a:p>
            <a:endParaRPr lang="en-US"/>
          </a:p>
        </p:txBody>
      </p:sp>
      <p:pic>
        <p:nvPicPr>
          <p:cNvPr id="24614" name="Picture 38" descr="Watson Mill Bridge"/>
          <p:cNvPicPr>
            <a:picLocks noChangeAspect="1" noChangeArrowheads="1"/>
          </p:cNvPicPr>
          <p:nvPr/>
        </p:nvPicPr>
        <p:blipFill>
          <a:blip r:embed="rId2" r:link="rId3"/>
          <a:srcRect t="22156" b="26945"/>
          <a:stretch>
            <a:fillRect/>
          </a:stretch>
        </p:blipFill>
        <p:spPr bwMode="auto">
          <a:xfrm>
            <a:off x="0" y="457200"/>
            <a:ext cx="2781300" cy="2057400"/>
          </a:xfrm>
          <a:prstGeom prst="rect">
            <a:avLst/>
          </a:prstGeom>
          <a:noFill/>
        </p:spPr>
      </p:pic>
      <p:sp>
        <p:nvSpPr>
          <p:cNvPr id="24617" name="Text Box 41"/>
          <p:cNvSpPr txBox="1">
            <a:spLocks noChangeArrowheads="1"/>
          </p:cNvSpPr>
          <p:nvPr/>
        </p:nvSpPr>
        <p:spPr bwMode="auto">
          <a:xfrm>
            <a:off x="3124200" y="4419600"/>
            <a:ext cx="2514600" cy="284163"/>
          </a:xfrm>
          <a:prstGeom prst="rect">
            <a:avLst/>
          </a:prstGeom>
          <a:noFill/>
          <a:ln w="9525">
            <a:noFill/>
            <a:miter lim="800000"/>
            <a:headEnd/>
            <a:tailEnd/>
          </a:ln>
          <a:effectLst/>
        </p:spPr>
        <p:txBody>
          <a:bodyPr>
            <a:spAutoFit/>
          </a:bodyPr>
          <a:lstStyle/>
          <a:p>
            <a:pPr>
              <a:lnSpc>
                <a:spcPct val="70000"/>
              </a:lnSpc>
              <a:spcBef>
                <a:spcPct val="50000"/>
              </a:spcBef>
            </a:pPr>
            <a:r>
              <a:rPr lang="en-US" sz="1800" i="0" dirty="0"/>
              <a:t>Suspension Bridges</a:t>
            </a:r>
          </a:p>
        </p:txBody>
      </p:sp>
      <p:sp>
        <p:nvSpPr>
          <p:cNvPr id="24618" name="Text Box 42"/>
          <p:cNvSpPr txBox="1">
            <a:spLocks noChangeArrowheads="1"/>
          </p:cNvSpPr>
          <p:nvPr/>
        </p:nvSpPr>
        <p:spPr bwMode="auto">
          <a:xfrm>
            <a:off x="3276600" y="4648200"/>
            <a:ext cx="2133600" cy="476250"/>
          </a:xfrm>
          <a:prstGeom prst="rect">
            <a:avLst/>
          </a:prstGeom>
          <a:noFill/>
          <a:ln w="9525">
            <a:noFill/>
            <a:miter lim="800000"/>
            <a:headEnd/>
            <a:tailEnd/>
          </a:ln>
          <a:effectLst/>
        </p:spPr>
        <p:txBody>
          <a:bodyPr>
            <a:spAutoFit/>
          </a:bodyPr>
          <a:lstStyle/>
          <a:p>
            <a:pPr>
              <a:lnSpc>
                <a:spcPct val="70000"/>
              </a:lnSpc>
              <a:spcBef>
                <a:spcPct val="50000"/>
              </a:spcBef>
              <a:buFont typeface="Webdings" pitchFamily="18" charset="2"/>
              <a:buChar char="Ñ"/>
            </a:pPr>
            <a:r>
              <a:rPr lang="en-US" sz="1800" i="0" dirty="0"/>
              <a:t>Use of steel in suspending cables</a:t>
            </a:r>
          </a:p>
        </p:txBody>
      </p:sp>
      <p:sp>
        <p:nvSpPr>
          <p:cNvPr id="24621" name="Rectangle 45"/>
          <p:cNvSpPr>
            <a:spLocks noChangeArrowheads="1"/>
          </p:cNvSpPr>
          <p:nvPr/>
        </p:nvSpPr>
        <p:spPr bwMode="auto">
          <a:xfrm>
            <a:off x="3705225" y="2857500"/>
            <a:ext cx="9144000" cy="0"/>
          </a:xfrm>
          <a:prstGeom prst="rect">
            <a:avLst/>
          </a:prstGeom>
          <a:noFill/>
          <a:ln w="9525">
            <a:noFill/>
            <a:miter lim="800000"/>
            <a:headEnd/>
            <a:tailEnd/>
          </a:ln>
          <a:effectLst/>
        </p:spPr>
        <p:txBody>
          <a:bodyPr>
            <a:spAutoFit/>
          </a:bodyPr>
          <a:lstStyle/>
          <a:p>
            <a:endParaRPr lang="en-US"/>
          </a:p>
        </p:txBody>
      </p:sp>
      <p:pic>
        <p:nvPicPr>
          <p:cNvPr id="24620" name="Picture 44" descr="http://www.endex.com/gf/buildings/bbridge/bbridgewest.gif"/>
          <p:cNvPicPr>
            <a:picLocks noChangeAspect="1" noChangeArrowheads="1"/>
          </p:cNvPicPr>
          <p:nvPr/>
        </p:nvPicPr>
        <p:blipFill>
          <a:blip r:embed="rId4" r:link="rId5"/>
          <a:srcRect/>
          <a:stretch>
            <a:fillRect/>
          </a:stretch>
        </p:blipFill>
        <p:spPr bwMode="auto">
          <a:xfrm>
            <a:off x="2895600" y="2057400"/>
            <a:ext cx="2819400" cy="2362200"/>
          </a:xfrm>
          <a:prstGeom prst="rect">
            <a:avLst/>
          </a:prstGeom>
          <a:noFill/>
        </p:spPr>
      </p:pic>
      <p:sp>
        <p:nvSpPr>
          <p:cNvPr id="24622" name="Text Box 46"/>
          <p:cNvSpPr txBox="1">
            <a:spLocks noChangeArrowheads="1"/>
          </p:cNvSpPr>
          <p:nvPr/>
        </p:nvSpPr>
        <p:spPr bwMode="auto">
          <a:xfrm>
            <a:off x="0" y="0"/>
            <a:ext cx="1371600" cy="381000"/>
          </a:xfrm>
          <a:prstGeom prst="rect">
            <a:avLst/>
          </a:prstGeom>
          <a:noFill/>
          <a:ln w="9525">
            <a:noFill/>
            <a:miter lim="800000"/>
            <a:headEnd/>
            <a:tailEnd/>
          </a:ln>
          <a:effectLst/>
        </p:spPr>
        <p:txBody>
          <a:bodyPr>
            <a:spAutoFit/>
          </a:bodyPr>
          <a:lstStyle/>
          <a:p>
            <a:pPr>
              <a:spcBef>
                <a:spcPct val="50000"/>
              </a:spcBef>
            </a:pPr>
            <a:r>
              <a:rPr lang="en-US" sz="1900" b="1" dirty="0">
                <a:effectLst>
                  <a:outerShdw blurRad="38100" dist="38100" dir="2700000" algn="tl">
                    <a:srgbClr val="C0C0C0"/>
                  </a:outerShdw>
                </a:effectLst>
              </a:rPr>
              <a:t>1900 </a:t>
            </a:r>
          </a:p>
        </p:txBody>
      </p:sp>
      <p:sp>
        <p:nvSpPr>
          <p:cNvPr id="24623" name="Text Box 47"/>
          <p:cNvSpPr txBox="1">
            <a:spLocks noChangeArrowheads="1"/>
          </p:cNvSpPr>
          <p:nvPr/>
        </p:nvSpPr>
        <p:spPr bwMode="auto">
          <a:xfrm>
            <a:off x="3429000" y="1676400"/>
            <a:ext cx="1371600" cy="381000"/>
          </a:xfrm>
          <a:prstGeom prst="rect">
            <a:avLst/>
          </a:prstGeom>
          <a:noFill/>
          <a:ln w="9525">
            <a:noFill/>
            <a:miter lim="800000"/>
            <a:headEnd/>
            <a:tailEnd/>
          </a:ln>
          <a:effectLst/>
        </p:spPr>
        <p:txBody>
          <a:bodyPr>
            <a:spAutoFit/>
          </a:bodyPr>
          <a:lstStyle/>
          <a:p>
            <a:pPr>
              <a:spcBef>
                <a:spcPct val="50000"/>
              </a:spcBef>
            </a:pPr>
            <a:r>
              <a:rPr lang="en-US" sz="1900" b="1" dirty="0">
                <a:effectLst>
                  <a:outerShdw blurRad="38100" dist="38100" dir="2700000" algn="tl">
                    <a:srgbClr val="C0C0C0"/>
                  </a:outerShdw>
                </a:effectLst>
              </a:rPr>
              <a:t>1920 </a:t>
            </a:r>
          </a:p>
        </p:txBody>
      </p:sp>
      <p:sp>
        <p:nvSpPr>
          <p:cNvPr id="24624" name="Text Box 48"/>
          <p:cNvSpPr txBox="1">
            <a:spLocks noChangeArrowheads="1"/>
          </p:cNvSpPr>
          <p:nvPr/>
        </p:nvSpPr>
        <p:spPr bwMode="auto">
          <a:xfrm>
            <a:off x="6858000" y="5638800"/>
            <a:ext cx="1752600" cy="806450"/>
          </a:xfrm>
          <a:prstGeom prst="rect">
            <a:avLst/>
          </a:prstGeom>
          <a:noFill/>
          <a:ln w="9525">
            <a:noFill/>
            <a:miter lim="800000"/>
            <a:headEnd/>
            <a:tailEnd/>
          </a:ln>
          <a:effectLst/>
        </p:spPr>
        <p:txBody>
          <a:bodyPr>
            <a:spAutoFit/>
          </a:bodyPr>
          <a:lstStyle/>
          <a:p>
            <a:pPr>
              <a:lnSpc>
                <a:spcPct val="70000"/>
              </a:lnSpc>
              <a:spcBef>
                <a:spcPct val="50000"/>
              </a:spcBef>
              <a:buFont typeface="Webdings" pitchFamily="18" charset="2"/>
              <a:buChar char="Ñ"/>
            </a:pPr>
            <a:r>
              <a:rPr lang="en-US" sz="1800" i="0"/>
              <a:t>Prestressed Concrete</a:t>
            </a:r>
          </a:p>
          <a:p>
            <a:pPr>
              <a:lnSpc>
                <a:spcPct val="70000"/>
              </a:lnSpc>
              <a:spcBef>
                <a:spcPct val="50000"/>
              </a:spcBef>
              <a:buFont typeface="Webdings" pitchFamily="18" charset="2"/>
              <a:buChar char="Ñ"/>
            </a:pPr>
            <a:r>
              <a:rPr lang="en-US" sz="1800" i="0"/>
              <a:t>Steel</a:t>
            </a:r>
          </a:p>
        </p:txBody>
      </p:sp>
      <p:sp>
        <p:nvSpPr>
          <p:cNvPr id="24625" name="Text Box 49"/>
          <p:cNvSpPr txBox="1">
            <a:spLocks noChangeArrowheads="1"/>
          </p:cNvSpPr>
          <p:nvPr/>
        </p:nvSpPr>
        <p:spPr bwMode="auto">
          <a:xfrm>
            <a:off x="7010400" y="2895600"/>
            <a:ext cx="1371600" cy="381000"/>
          </a:xfrm>
          <a:prstGeom prst="rect">
            <a:avLst/>
          </a:prstGeom>
          <a:noFill/>
          <a:ln w="9525">
            <a:noFill/>
            <a:miter lim="800000"/>
            <a:headEnd/>
            <a:tailEnd/>
          </a:ln>
          <a:effectLst/>
        </p:spPr>
        <p:txBody>
          <a:bodyPr>
            <a:spAutoFit/>
          </a:bodyPr>
          <a:lstStyle/>
          <a:p>
            <a:pPr>
              <a:spcBef>
                <a:spcPct val="50000"/>
              </a:spcBef>
            </a:pPr>
            <a:r>
              <a:rPr lang="en-US" sz="1900" b="1" dirty="0">
                <a:effectLst>
                  <a:outerShdw blurRad="38100" dist="38100" dir="2700000" algn="tl">
                    <a:srgbClr val="C0C0C0"/>
                  </a:outerShdw>
                </a:effectLst>
              </a:rPr>
              <a:t>2000 </a:t>
            </a:r>
          </a:p>
        </p:txBody>
      </p:sp>
      <p:pic>
        <p:nvPicPr>
          <p:cNvPr id="24627" name="Picture 51" descr="bridge-cs1"/>
          <p:cNvPicPr>
            <a:picLocks noChangeAspect="1" noChangeArrowheads="1"/>
          </p:cNvPicPr>
          <p:nvPr/>
        </p:nvPicPr>
        <p:blipFill>
          <a:blip r:embed="rId6"/>
          <a:srcRect/>
          <a:stretch>
            <a:fillRect/>
          </a:stretch>
        </p:blipFill>
        <p:spPr bwMode="auto">
          <a:xfrm>
            <a:off x="6172200" y="3352800"/>
            <a:ext cx="2971800" cy="2209800"/>
          </a:xfrm>
          <a:prstGeom prst="rect">
            <a:avLst/>
          </a:prstGeom>
          <a:noFill/>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unique-bridges-6.jpg"/>
          <p:cNvPicPr>
            <a:picLocks noGrp="1" noChangeAspect="1"/>
          </p:cNvPicPr>
          <p:nvPr>
            <p:ph idx="1"/>
          </p:nvPr>
        </p:nvPicPr>
        <p:blipFill>
          <a:blip r:embed="rId2"/>
          <a:stretch>
            <a:fillRect/>
          </a:stretch>
        </p:blipFill>
        <p:spPr>
          <a:xfrm>
            <a:off x="0" y="0"/>
            <a:ext cx="9144000" cy="6857999"/>
          </a:xfrm>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descr="C:\Users\lenovo\Desktop\Bridge PPT\Arch-bridge.jpg"/>
          <p:cNvPicPr>
            <a:picLocks noChangeAspect="1" noChangeArrowheads="1"/>
          </p:cNvPicPr>
          <p:nvPr/>
        </p:nvPicPr>
        <p:blipFill>
          <a:blip r:embed="rId2"/>
          <a:srcRect/>
          <a:stretch>
            <a:fillRect/>
          </a:stretch>
        </p:blipFill>
        <p:spPr bwMode="auto">
          <a:xfrm>
            <a:off x="-508000" y="-381000"/>
            <a:ext cx="10160000" cy="762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 to="" calcmode="lin" valueType="num">
                                      <p:cBhvr>
                                        <p:cTn id="7" dur="1" fill="hold"/>
                                        <p:tgtEl>
                                          <p:spTgt spid="2355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descr="C:\Users\lenovo\Desktop\Bridge PPT\Arch-bridge 2 LUPU.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 to="" calcmode="lin" valueType="num">
                                      <p:cBhvr>
                                        <p:cTn id="7" dur="1" fill="hold"/>
                                        <p:tgtEl>
                                          <p:spTgt spid="2560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pamban-bridge-rameshwaram.jpg"/>
          <p:cNvPicPr>
            <a:picLocks noGrp="1" noChangeAspect="1"/>
          </p:cNvPicPr>
          <p:nvPr>
            <p:ph idx="1"/>
          </p:nvPr>
        </p:nvPicPr>
        <p:blipFill>
          <a:blip r:embed="rId2"/>
          <a:stretch>
            <a:fillRect/>
          </a:stretch>
        </p:blipFill>
        <p:spPr>
          <a:xfrm>
            <a:off x="0" y="1"/>
            <a:ext cx="9144000" cy="68580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Pamban_Rail_Bridge.jpg"/>
          <p:cNvPicPr>
            <a:picLocks noGrp="1" noChangeAspect="1"/>
          </p:cNvPicPr>
          <p:nvPr>
            <p:ph idx="1"/>
          </p:nvPr>
        </p:nvPicPr>
        <p:blipFill>
          <a:blip r:embed="rId2"/>
          <a:stretch>
            <a:fillRect/>
          </a:stretch>
        </p:blipFill>
        <p:spPr>
          <a:xfrm>
            <a:off x="0" y="1"/>
            <a:ext cx="9144000" cy="68580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inal_Scissors Bridge 001.jpg"/>
          <p:cNvPicPr>
            <a:picLocks noGrp="1" noChangeAspect="1"/>
          </p:cNvPicPr>
          <p:nvPr>
            <p:ph idx="1"/>
          </p:nvPr>
        </p:nvPicPr>
        <p:blipFill>
          <a:blip r:embed="rId2"/>
          <a:stretch>
            <a:fillRect/>
          </a:stretch>
        </p:blipFill>
        <p:spPr>
          <a:xfrm>
            <a:off x="0" y="0"/>
            <a:ext cx="9144000" cy="6857999"/>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to="" calcmode="lin" valueType="num">
                                      <p:cBhvr>
                                        <p:cTn id="7" dur="1" fill="hold"/>
                                        <p:tgtEl>
                                          <p:spTgt spid="4"/>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ACER\Documents\Nagesh\Bridge engineering\New folder\lt_timeforquestions_am_18_powerpoint_templates_title_slide.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endParaRPr lang="en-US" smtClean="0"/>
          </a:p>
        </p:txBody>
      </p:sp>
      <p:pic>
        <p:nvPicPr>
          <p:cNvPr id="40963" name="Content Placeholder 3" descr="Thank-You.jpg"/>
          <p:cNvPicPr>
            <a:picLocks noGrp="1" noChangeAspect="1"/>
          </p:cNvPicPr>
          <p:nvPr>
            <p:ph idx="1"/>
          </p:nvPr>
        </p:nvPicPr>
        <p:blipFill>
          <a:blip r:embed="rId2"/>
          <a:srcRect/>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85800"/>
          </a:xfrm>
        </p:spPr>
        <p:txBody>
          <a:bodyPr>
            <a:normAutofit fontScale="90000"/>
          </a:bodyPr>
          <a:lstStyle/>
          <a:p>
            <a:r>
              <a:rPr lang="en-US" b="1" u="sng" dirty="0" smtClean="0"/>
              <a:t>COMPONENT PARTS OF A BRIDGE</a:t>
            </a:r>
            <a:endParaRPr lang="en-US" b="1" u="sng" dirty="0"/>
          </a:p>
        </p:txBody>
      </p:sp>
      <p:sp>
        <p:nvSpPr>
          <p:cNvPr id="3" name="Content Placeholder 2"/>
          <p:cNvSpPr>
            <a:spLocks noGrp="1"/>
          </p:cNvSpPr>
          <p:nvPr>
            <p:ph idx="1"/>
          </p:nvPr>
        </p:nvSpPr>
        <p:spPr>
          <a:xfrm>
            <a:off x="457200" y="1600200"/>
            <a:ext cx="8229600" cy="3124200"/>
          </a:xfrm>
        </p:spPr>
        <p:txBody>
          <a:bodyPr>
            <a:normAutofit/>
          </a:bodyPr>
          <a:lstStyle/>
          <a:p>
            <a:pPr>
              <a:buFont typeface="Wingdings" pitchFamily="2" charset="2"/>
              <a:buChar char="Ø"/>
            </a:pPr>
            <a:r>
              <a:rPr lang="en-US" sz="4000" dirty="0" smtClean="0"/>
              <a:t> Sub structure</a:t>
            </a:r>
          </a:p>
          <a:p>
            <a:pPr>
              <a:buFont typeface="Wingdings" pitchFamily="2" charset="2"/>
              <a:buChar char="Ø"/>
            </a:pPr>
            <a:r>
              <a:rPr lang="en-US" sz="4000" dirty="0" smtClean="0"/>
              <a:t> Super structure</a:t>
            </a:r>
          </a:p>
          <a:p>
            <a:pPr>
              <a:buFont typeface="Wingdings" pitchFamily="2" charset="2"/>
              <a:buChar char="Ø"/>
            </a:pPr>
            <a:r>
              <a:rPr lang="en-US" sz="4000" dirty="0" smtClean="0"/>
              <a:t> Bearings</a:t>
            </a:r>
          </a:p>
          <a:p>
            <a:pPr>
              <a:buFont typeface="Wingdings" pitchFamily="2" charset="2"/>
              <a:buChar char="Ø"/>
            </a:pPr>
            <a:r>
              <a:rPr lang="en-US" sz="4000" dirty="0" smtClean="0"/>
              <a:t> Ancillary works</a:t>
            </a:r>
            <a:endParaRPr lang="en-US" sz="4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0610001.jpg"/>
          <p:cNvPicPr>
            <a:picLocks noGrp="1" noChangeAspect="1"/>
          </p:cNvPicPr>
          <p:nvPr>
            <p:ph idx="1"/>
          </p:nvPr>
        </p:nvPicPr>
        <p:blipFill>
          <a:blip r:embed="rId2"/>
          <a:stretch>
            <a:fillRect/>
          </a:stretch>
        </p:blipFill>
        <p:spPr>
          <a:xfrm>
            <a:off x="0" y="0"/>
            <a:ext cx="9144000" cy="6857999"/>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bridge-parts_page_2.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ACER\Documents\Nagesh\Bridge engineering\HBA\Untitled.jpg"/>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ridgeillustration.pn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591312"/>
          </a:xfrm>
        </p:spPr>
        <p:txBody>
          <a:bodyPr>
            <a:noAutofit/>
          </a:bodyPr>
          <a:lstStyle/>
          <a:p>
            <a:r>
              <a:rPr lang="en-US" sz="3600" b="1" u="sng" dirty="0" smtClean="0">
                <a:solidFill>
                  <a:srgbClr val="C00000"/>
                </a:solidFill>
              </a:rPr>
              <a:t>SELECTION OF SITE FOR BRIDGE SITE</a:t>
            </a:r>
            <a:endParaRPr lang="en-US" sz="3600" b="1" u="sng" dirty="0">
              <a:solidFill>
                <a:srgbClr val="C00000"/>
              </a:solidFill>
            </a:endParaRPr>
          </a:p>
        </p:txBody>
      </p:sp>
      <p:sp>
        <p:nvSpPr>
          <p:cNvPr id="3" name="Content Placeholder 2"/>
          <p:cNvSpPr>
            <a:spLocks noGrp="1"/>
          </p:cNvSpPr>
          <p:nvPr>
            <p:ph idx="1"/>
          </p:nvPr>
        </p:nvSpPr>
        <p:spPr>
          <a:xfrm>
            <a:off x="457200" y="914400"/>
            <a:ext cx="8229600" cy="5410200"/>
          </a:xfrm>
        </p:spPr>
        <p:txBody>
          <a:bodyPr/>
          <a:lstStyle/>
          <a:p>
            <a:pPr>
              <a:buFont typeface="Wingdings" pitchFamily="2" charset="2"/>
              <a:buChar char="v"/>
            </a:pPr>
            <a:r>
              <a:rPr lang="en-US" dirty="0" smtClean="0"/>
              <a:t> The  stream at bridge site should be well defined and as narrow as possible.</a:t>
            </a:r>
          </a:p>
          <a:p>
            <a:pPr>
              <a:buFont typeface="Wingdings" pitchFamily="2" charset="2"/>
              <a:buChar char="v"/>
            </a:pPr>
            <a:r>
              <a:rPr lang="en-US" dirty="0" smtClean="0"/>
              <a:t> There should be a straight reach of stream at bridge site.</a:t>
            </a:r>
          </a:p>
          <a:p>
            <a:pPr>
              <a:buFont typeface="Wingdings" pitchFamily="2" charset="2"/>
              <a:buChar char="v"/>
            </a:pPr>
            <a:r>
              <a:rPr lang="en-US" dirty="0" smtClean="0"/>
              <a:t>The site should be geologically sound.</a:t>
            </a:r>
          </a:p>
          <a:p>
            <a:pPr>
              <a:buFont typeface="Wingdings" pitchFamily="2" charset="2"/>
              <a:buChar char="v"/>
            </a:pPr>
            <a:r>
              <a:rPr lang="en-US" dirty="0" smtClean="0"/>
              <a:t> Flow of water at bridge site should be steady.</a:t>
            </a:r>
          </a:p>
          <a:p>
            <a:pPr>
              <a:buFont typeface="Wingdings" pitchFamily="2" charset="2"/>
              <a:buChar char="v"/>
            </a:pPr>
            <a:r>
              <a:rPr lang="en-US" dirty="0" smtClean="0"/>
              <a:t> stream should cross the bridge site at right angle.</a:t>
            </a:r>
          </a:p>
          <a:p>
            <a:pPr>
              <a:buFont typeface="Wingdings" pitchFamily="2" charset="2"/>
              <a:buChar char="v"/>
            </a:pPr>
            <a:r>
              <a:rPr lang="en-US" dirty="0" smtClean="0"/>
              <a:t> No scouring &amp; silting at bridge site.</a:t>
            </a:r>
          </a:p>
          <a:p>
            <a:pPr>
              <a:buFont typeface="Wingdings" pitchFamily="2" charset="2"/>
              <a:buChar char="v"/>
            </a:pPr>
            <a:r>
              <a:rPr lang="en-US" dirty="0" smtClean="0"/>
              <a:t> Minimum obstruction to natural water way.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457200"/>
            <a:ext cx="3276600" cy="591312"/>
          </a:xfrm>
        </p:spPr>
        <p:style>
          <a:lnRef idx="1">
            <a:schemeClr val="accent5"/>
          </a:lnRef>
          <a:fillRef idx="3">
            <a:schemeClr val="accent5"/>
          </a:fillRef>
          <a:effectRef idx="2">
            <a:schemeClr val="accent5"/>
          </a:effectRef>
          <a:fontRef idx="minor">
            <a:schemeClr val="lt1"/>
          </a:fontRef>
        </p:style>
        <p:txBody>
          <a:bodyPr>
            <a:noAutofit/>
          </a:bodyPr>
          <a:lstStyle/>
          <a:p>
            <a:pPr algn="ctr"/>
            <a:r>
              <a:rPr lang="en-US" sz="4000" b="1" dirty="0" smtClean="0"/>
              <a:t>PART - C</a:t>
            </a:r>
            <a:endParaRPr lang="en-US" sz="4000" b="1" dirty="0"/>
          </a:p>
        </p:txBody>
      </p:sp>
      <p:graphicFrame>
        <p:nvGraphicFramePr>
          <p:cNvPr id="6" name="Content Placeholder 5"/>
          <p:cNvGraphicFramePr>
            <a:graphicFrameLocks noGrp="1"/>
          </p:cNvGraphicFramePr>
          <p:nvPr>
            <p:ph idx="1"/>
          </p:nvPr>
        </p:nvGraphicFramePr>
        <p:xfrm>
          <a:off x="457200" y="1371600"/>
          <a:ext cx="8229600" cy="4191728"/>
        </p:xfrm>
        <a:graphic>
          <a:graphicData uri="http://schemas.openxmlformats.org/drawingml/2006/table">
            <a:tbl>
              <a:tblPr firstRow="1" bandRow="1">
                <a:tableStyleId>{D03447BB-5D67-496B-8E87-E561075AD55C}</a:tableStyleId>
              </a:tblPr>
              <a:tblGrid>
                <a:gridCol w="609600"/>
                <a:gridCol w="5257800"/>
                <a:gridCol w="1219200"/>
                <a:gridCol w="1143000"/>
              </a:tblGrid>
              <a:tr h="838200">
                <a:tc>
                  <a:txBody>
                    <a:bodyPr/>
                    <a:lstStyle/>
                    <a:p>
                      <a:pPr algn="ctr"/>
                      <a:r>
                        <a:rPr lang="en-US" dirty="0" smtClean="0"/>
                        <a:t>SL</a:t>
                      </a:r>
                      <a:r>
                        <a:rPr lang="en-US" baseline="0" dirty="0" smtClean="0"/>
                        <a:t> NO</a:t>
                      </a:r>
                      <a:endParaRPr lang="en-US" dirty="0"/>
                    </a:p>
                  </a:txBody>
                  <a:tcPr/>
                </a:tc>
                <a:tc>
                  <a:txBody>
                    <a:bodyPr/>
                    <a:lstStyle/>
                    <a:p>
                      <a:pPr algn="ctr"/>
                      <a:r>
                        <a:rPr lang="en-US" dirty="0" smtClean="0"/>
                        <a:t>CHAPTER NAME</a:t>
                      </a:r>
                      <a:endParaRPr lang="en-US" dirty="0"/>
                    </a:p>
                  </a:txBody>
                  <a:tcPr/>
                </a:tc>
                <a:tc>
                  <a:txBody>
                    <a:bodyPr/>
                    <a:lstStyle/>
                    <a:p>
                      <a:pPr algn="ctr"/>
                      <a:r>
                        <a:rPr lang="en-US" dirty="0" smtClean="0"/>
                        <a:t>NO OF HOURS</a:t>
                      </a:r>
                      <a:endParaRPr lang="en-US" dirty="0"/>
                    </a:p>
                  </a:txBody>
                  <a:tcPr/>
                </a:tc>
                <a:tc>
                  <a:txBody>
                    <a:bodyPr/>
                    <a:lstStyle/>
                    <a:p>
                      <a:pPr algn="ctr"/>
                      <a:r>
                        <a:rPr lang="en-US" dirty="0" smtClean="0"/>
                        <a:t>MARKS</a:t>
                      </a:r>
                      <a:endParaRPr lang="en-US" dirty="0"/>
                    </a:p>
                  </a:txBody>
                  <a:tcPr/>
                </a:tc>
              </a:tr>
              <a:tr h="838382">
                <a:tc>
                  <a:txBody>
                    <a:bodyPr/>
                    <a:lstStyle/>
                    <a:p>
                      <a:pPr algn="ctr"/>
                      <a:endParaRPr lang="en-US" sz="2000" dirty="0" smtClean="0"/>
                    </a:p>
                    <a:p>
                      <a:pPr algn="ctr"/>
                      <a:r>
                        <a:rPr lang="en-US" sz="2000" dirty="0" smtClean="0"/>
                        <a:t>9</a:t>
                      </a:r>
                      <a:endParaRPr lang="en-US" sz="2000" b="1" dirty="0"/>
                    </a:p>
                  </a:txBody>
                  <a:tcPr/>
                </a:tc>
                <a:tc>
                  <a:txBody>
                    <a:bodyPr/>
                    <a:lstStyle/>
                    <a:p>
                      <a:pPr algn="l"/>
                      <a:endParaRPr kumimoji="0" lang="en-US" sz="2000" kern="1200" dirty="0" smtClean="0"/>
                    </a:p>
                    <a:p>
                      <a:pPr algn="l"/>
                      <a:r>
                        <a:rPr kumimoji="0" lang="en-US" sz="2000" kern="1200" dirty="0" smtClean="0"/>
                        <a:t>Introduction to Bridge Engineering</a:t>
                      </a:r>
                      <a:endParaRPr lang="en-US" sz="2000" b="1" dirty="0"/>
                    </a:p>
                  </a:txBody>
                  <a:tcPr/>
                </a:tc>
                <a:tc>
                  <a:txBody>
                    <a:bodyPr/>
                    <a:lstStyle/>
                    <a:p>
                      <a:pPr algn="ctr"/>
                      <a:endParaRPr lang="en-US" sz="2000" dirty="0" smtClean="0"/>
                    </a:p>
                    <a:p>
                      <a:pPr algn="ctr"/>
                      <a:r>
                        <a:rPr lang="en-US" sz="2000" dirty="0" smtClean="0"/>
                        <a:t>03</a:t>
                      </a:r>
                      <a:endParaRPr lang="en-US" sz="2000" b="1" dirty="0"/>
                    </a:p>
                  </a:txBody>
                  <a:tcPr/>
                </a:tc>
                <a:tc>
                  <a:txBody>
                    <a:bodyPr/>
                    <a:lstStyle/>
                    <a:p>
                      <a:pPr algn="ctr"/>
                      <a:endParaRPr lang="en-US" sz="2000" dirty="0" smtClean="0"/>
                    </a:p>
                    <a:p>
                      <a:pPr algn="ctr"/>
                      <a:r>
                        <a:rPr lang="en-US" sz="2000" dirty="0" smtClean="0"/>
                        <a:t>05</a:t>
                      </a:r>
                      <a:endParaRPr lang="en-US" sz="2000" b="1" dirty="0"/>
                    </a:p>
                  </a:txBody>
                  <a:tcPr/>
                </a:tc>
              </a:tr>
              <a:tr h="838382">
                <a:tc>
                  <a:txBody>
                    <a:bodyPr/>
                    <a:lstStyle/>
                    <a:p>
                      <a:pPr algn="ctr"/>
                      <a:endParaRPr lang="en-US" sz="2000" dirty="0" smtClean="0"/>
                    </a:p>
                    <a:p>
                      <a:pPr algn="ctr"/>
                      <a:r>
                        <a:rPr lang="en-US" sz="2000" dirty="0" smtClean="0"/>
                        <a:t>10</a:t>
                      </a:r>
                      <a:endParaRPr lang="en-US" sz="2000" b="1" dirty="0"/>
                    </a:p>
                  </a:txBody>
                  <a:tcPr/>
                </a:tc>
                <a:tc>
                  <a:txBody>
                    <a:bodyPr/>
                    <a:lstStyle/>
                    <a:p>
                      <a:pPr algn="l"/>
                      <a:endParaRPr kumimoji="0" lang="en-US" sz="2000" kern="1200" dirty="0" smtClean="0"/>
                    </a:p>
                    <a:p>
                      <a:pPr algn="l"/>
                      <a:r>
                        <a:rPr kumimoji="0" lang="en-US" sz="2000" kern="1200" dirty="0" smtClean="0"/>
                        <a:t>Bridge foundation </a:t>
                      </a:r>
                      <a:endParaRPr lang="en-US" sz="2000" b="1" dirty="0"/>
                    </a:p>
                  </a:txBody>
                  <a:tcPr/>
                </a:tc>
                <a:tc>
                  <a:txBody>
                    <a:bodyPr/>
                    <a:lstStyle/>
                    <a:p>
                      <a:pPr algn="ctr"/>
                      <a:endParaRPr lang="en-US" sz="2000" dirty="0" smtClean="0"/>
                    </a:p>
                    <a:p>
                      <a:pPr algn="ctr"/>
                      <a:r>
                        <a:rPr lang="en-US" sz="2000" dirty="0" smtClean="0"/>
                        <a:t>03</a:t>
                      </a:r>
                      <a:endParaRPr lang="en-US" sz="2000" b="1" dirty="0"/>
                    </a:p>
                  </a:txBody>
                  <a:tcPr/>
                </a:tc>
                <a:tc>
                  <a:txBody>
                    <a:bodyPr/>
                    <a:lstStyle/>
                    <a:p>
                      <a:pPr algn="ctr"/>
                      <a:endParaRPr lang="en-US" sz="2000" dirty="0" smtClean="0"/>
                    </a:p>
                    <a:p>
                      <a:pPr algn="ctr"/>
                      <a:r>
                        <a:rPr lang="en-US" sz="2000" dirty="0" smtClean="0"/>
                        <a:t>05</a:t>
                      </a:r>
                      <a:endParaRPr lang="en-US" sz="2000" b="1" dirty="0"/>
                    </a:p>
                  </a:txBody>
                  <a:tcPr/>
                </a:tc>
              </a:tr>
              <a:tr h="838382">
                <a:tc>
                  <a:txBody>
                    <a:bodyPr/>
                    <a:lstStyle/>
                    <a:p>
                      <a:pPr algn="ctr"/>
                      <a:endParaRPr lang="en-US" sz="2000" dirty="0" smtClean="0"/>
                    </a:p>
                    <a:p>
                      <a:pPr algn="ctr"/>
                      <a:r>
                        <a:rPr lang="en-US" sz="2000" dirty="0" smtClean="0"/>
                        <a:t>11</a:t>
                      </a:r>
                      <a:endParaRPr lang="en-US" sz="2000" b="1" dirty="0"/>
                    </a:p>
                  </a:txBody>
                  <a:tcPr/>
                </a:tc>
                <a:tc>
                  <a:txBody>
                    <a:bodyPr/>
                    <a:lstStyle/>
                    <a:p>
                      <a:pPr algn="l"/>
                      <a:endParaRPr kumimoji="0" lang="en-US" sz="2000" kern="1200" dirty="0" smtClean="0"/>
                    </a:p>
                    <a:p>
                      <a:pPr algn="l"/>
                      <a:r>
                        <a:rPr kumimoji="0" lang="en-US" sz="2000" kern="1200" dirty="0" smtClean="0"/>
                        <a:t>Bridge Sub-structures &amp; Superstructures</a:t>
                      </a:r>
                      <a:endParaRPr lang="en-US" sz="2000" b="1" dirty="0"/>
                    </a:p>
                  </a:txBody>
                  <a:tcPr/>
                </a:tc>
                <a:tc>
                  <a:txBody>
                    <a:bodyPr/>
                    <a:lstStyle/>
                    <a:p>
                      <a:pPr algn="ctr"/>
                      <a:endParaRPr lang="en-US" sz="2000" dirty="0" smtClean="0"/>
                    </a:p>
                    <a:p>
                      <a:pPr algn="ctr"/>
                      <a:r>
                        <a:rPr lang="en-US" sz="2000" dirty="0" smtClean="0"/>
                        <a:t>05</a:t>
                      </a:r>
                      <a:endParaRPr lang="en-US" sz="2000" b="1" dirty="0"/>
                    </a:p>
                  </a:txBody>
                  <a:tcPr/>
                </a:tc>
                <a:tc>
                  <a:txBody>
                    <a:bodyPr/>
                    <a:lstStyle/>
                    <a:p>
                      <a:pPr algn="ctr"/>
                      <a:endParaRPr lang="en-US" sz="2000" dirty="0" smtClean="0"/>
                    </a:p>
                    <a:p>
                      <a:pPr algn="ctr"/>
                      <a:r>
                        <a:rPr lang="en-US" sz="2000" dirty="0" smtClean="0"/>
                        <a:t>12</a:t>
                      </a:r>
                      <a:endParaRPr lang="en-US" sz="2000" b="1" dirty="0"/>
                    </a:p>
                  </a:txBody>
                  <a:tcPr/>
                </a:tc>
              </a:tr>
              <a:tr h="838382">
                <a:tc>
                  <a:txBody>
                    <a:bodyPr/>
                    <a:lstStyle/>
                    <a:p>
                      <a:pPr algn="ctr"/>
                      <a:endParaRPr lang="en-US" sz="2000" dirty="0" smtClean="0"/>
                    </a:p>
                    <a:p>
                      <a:pPr algn="ctr"/>
                      <a:r>
                        <a:rPr lang="en-US" sz="2000" dirty="0" smtClean="0"/>
                        <a:t>12</a:t>
                      </a:r>
                      <a:endParaRPr lang="en-US" sz="2000" b="1" dirty="0"/>
                    </a:p>
                  </a:txBody>
                  <a:tcPr/>
                </a:tc>
                <a:tc>
                  <a:txBody>
                    <a:bodyPr/>
                    <a:lstStyle/>
                    <a:p>
                      <a:pPr algn="l"/>
                      <a:endParaRPr kumimoji="0" lang="en-US" sz="2000" kern="1200" dirty="0" smtClean="0"/>
                    </a:p>
                    <a:p>
                      <a:pPr algn="l"/>
                      <a:r>
                        <a:rPr kumimoji="0" lang="en-US" sz="2000" kern="1200" dirty="0" smtClean="0"/>
                        <a:t>Highway Bridges</a:t>
                      </a:r>
                      <a:endParaRPr lang="en-US" sz="2000" b="1" dirty="0"/>
                    </a:p>
                  </a:txBody>
                  <a:tcPr/>
                </a:tc>
                <a:tc>
                  <a:txBody>
                    <a:bodyPr/>
                    <a:lstStyle/>
                    <a:p>
                      <a:pPr algn="ctr"/>
                      <a:endParaRPr lang="en-US" sz="2000" dirty="0" smtClean="0"/>
                    </a:p>
                    <a:p>
                      <a:pPr algn="ctr"/>
                      <a:r>
                        <a:rPr lang="en-US" sz="2000" dirty="0" smtClean="0"/>
                        <a:t>04</a:t>
                      </a:r>
                      <a:endParaRPr lang="en-US" sz="2000" b="1" dirty="0"/>
                    </a:p>
                  </a:txBody>
                  <a:tcPr/>
                </a:tc>
                <a:tc>
                  <a:txBody>
                    <a:bodyPr/>
                    <a:lstStyle/>
                    <a:p>
                      <a:pPr algn="ctr"/>
                      <a:endParaRPr lang="en-US" sz="2000" dirty="0" smtClean="0"/>
                    </a:p>
                    <a:p>
                      <a:pPr algn="ctr"/>
                      <a:r>
                        <a:rPr lang="en-US" sz="2000" dirty="0" smtClean="0"/>
                        <a:t>08</a:t>
                      </a:r>
                      <a:endParaRPr lang="en-US" sz="2000" b="1"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591312"/>
          </a:xfrm>
        </p:spPr>
        <p:txBody>
          <a:bodyPr>
            <a:noAutofit/>
          </a:bodyPr>
          <a:lstStyle/>
          <a:p>
            <a:r>
              <a:rPr lang="en-US" sz="3600" b="1" u="sng" dirty="0" smtClean="0">
                <a:solidFill>
                  <a:srgbClr val="C00000"/>
                </a:solidFill>
              </a:rPr>
              <a:t>SELECTION OF SITE FOR BRIDGE SITE</a:t>
            </a:r>
            <a:endParaRPr lang="en-US" sz="3600" b="1" u="sng" dirty="0">
              <a:solidFill>
                <a:srgbClr val="C00000"/>
              </a:solidFill>
            </a:endParaRPr>
          </a:p>
        </p:txBody>
      </p:sp>
      <p:sp>
        <p:nvSpPr>
          <p:cNvPr id="3" name="Content Placeholder 2"/>
          <p:cNvSpPr>
            <a:spLocks noGrp="1"/>
          </p:cNvSpPr>
          <p:nvPr>
            <p:ph idx="1"/>
          </p:nvPr>
        </p:nvSpPr>
        <p:spPr>
          <a:xfrm>
            <a:off x="457200" y="914400"/>
            <a:ext cx="8229600" cy="5410200"/>
          </a:xfrm>
        </p:spPr>
        <p:txBody>
          <a:bodyPr/>
          <a:lstStyle/>
          <a:p>
            <a:pPr>
              <a:buFont typeface="Wingdings" pitchFamily="2" charset="2"/>
              <a:buChar char="v"/>
            </a:pPr>
            <a:r>
              <a:rPr lang="en-US" dirty="0" smtClean="0"/>
              <a:t>  Easy availability of Labour, Construction equipments, Materials, Transport facility near bridge site.</a:t>
            </a:r>
          </a:p>
          <a:p>
            <a:pPr>
              <a:buFont typeface="Wingdings" pitchFamily="2" charset="2"/>
              <a:buChar char="v"/>
            </a:pPr>
            <a:r>
              <a:rPr lang="en-US" dirty="0" smtClean="0"/>
              <a:t> The stream at bridge site should have permanent firm, straight and high banks.</a:t>
            </a:r>
          </a:p>
          <a:p>
            <a:pPr>
              <a:buFont typeface="Wingdings" pitchFamily="2" charset="2"/>
              <a:buChar char="v"/>
            </a:pPr>
            <a:r>
              <a:rPr lang="en-US" dirty="0" smtClean="0"/>
              <a:t> Should not be any sharp curves in approaches.</a:t>
            </a:r>
          </a:p>
          <a:p>
            <a:pPr>
              <a:buFont typeface="Wingdings" pitchFamily="2" charset="2"/>
              <a:buChar char="v"/>
            </a:pPr>
            <a:r>
              <a:rPr lang="en-US" dirty="0" smtClean="0"/>
              <a:t> bridge should connect the roads on either side of river.</a:t>
            </a:r>
          </a:p>
          <a:p>
            <a:pPr>
              <a:buFont typeface="Wingdings" pitchFamily="2" charset="2"/>
              <a:buChar char="v"/>
            </a:pPr>
            <a:r>
              <a:rPr lang="en-US" dirty="0" smtClean="0"/>
              <a:t> There should be adequate vertical height and water way in case of navigation bridges.</a:t>
            </a:r>
          </a:p>
          <a:p>
            <a:pPr>
              <a:buFont typeface="Wingdings" pitchFamily="2" charset="2"/>
              <a:buChar char="v"/>
            </a:pPr>
            <a:r>
              <a:rPr lang="en-US" dirty="0" smtClean="0"/>
              <a:t> There should be no adverse environmental effect. </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15112"/>
          </a:xfrm>
        </p:spPr>
        <p:txBody>
          <a:bodyPr>
            <a:normAutofit fontScale="90000"/>
          </a:bodyPr>
          <a:lstStyle/>
          <a:p>
            <a:r>
              <a:rPr lang="en-US" sz="3600" b="1" u="sng" dirty="0" smtClean="0">
                <a:solidFill>
                  <a:srgbClr val="C00000"/>
                </a:solidFill>
              </a:rPr>
              <a:t>CLASSIFICATION OF BRIDGES</a:t>
            </a:r>
            <a:endParaRPr lang="en-US" sz="3600" b="1" u="sng" dirty="0">
              <a:solidFill>
                <a:srgbClr val="C00000"/>
              </a:solidFill>
            </a:endParaRPr>
          </a:p>
        </p:txBody>
      </p:sp>
      <p:graphicFrame>
        <p:nvGraphicFramePr>
          <p:cNvPr id="4" name="Content Placeholder 3"/>
          <p:cNvGraphicFramePr>
            <a:graphicFrameLocks noGrp="1"/>
          </p:cNvGraphicFramePr>
          <p:nvPr>
            <p:ph idx="1"/>
          </p:nvPr>
        </p:nvGraphicFramePr>
        <p:xfrm>
          <a:off x="457200" y="762000"/>
          <a:ext cx="8229600" cy="5577840"/>
        </p:xfrm>
        <a:graphic>
          <a:graphicData uri="http://schemas.openxmlformats.org/drawingml/2006/table">
            <a:tbl>
              <a:tblPr firstRow="1" bandRow="1">
                <a:tableStyleId>{5C22544A-7EE6-4342-B048-85BDC9FD1C3A}</a:tableStyleId>
              </a:tblPr>
              <a:tblGrid>
                <a:gridCol w="762000"/>
                <a:gridCol w="3200400"/>
                <a:gridCol w="4267200"/>
              </a:tblGrid>
              <a:tr h="370840">
                <a:tc>
                  <a:txBody>
                    <a:bodyPr/>
                    <a:lstStyle/>
                    <a:p>
                      <a:pPr algn="ctr"/>
                      <a:r>
                        <a:rPr lang="en-US" dirty="0" smtClean="0"/>
                        <a:t>SL NO</a:t>
                      </a:r>
                      <a:endParaRPr lang="en-US" dirty="0"/>
                    </a:p>
                  </a:txBody>
                  <a:tcPr/>
                </a:tc>
                <a:tc>
                  <a:txBody>
                    <a:bodyPr/>
                    <a:lstStyle/>
                    <a:p>
                      <a:pPr algn="ctr"/>
                      <a:r>
                        <a:rPr lang="en-US" dirty="0" smtClean="0"/>
                        <a:t>ACCORDING TO</a:t>
                      </a:r>
                      <a:endParaRPr lang="en-US" dirty="0"/>
                    </a:p>
                  </a:txBody>
                  <a:tcPr/>
                </a:tc>
                <a:tc>
                  <a:txBody>
                    <a:bodyPr/>
                    <a:lstStyle/>
                    <a:p>
                      <a:pPr algn="ctr"/>
                      <a:r>
                        <a:rPr lang="en-US" dirty="0" smtClean="0"/>
                        <a:t>TYPE OF BRIDGE</a:t>
                      </a:r>
                      <a:endParaRPr lang="en-US" dirty="0"/>
                    </a:p>
                  </a:txBody>
                  <a:tcPr/>
                </a:tc>
              </a:tr>
              <a:tr h="370840">
                <a:tc>
                  <a:txBody>
                    <a:bodyPr/>
                    <a:lstStyle/>
                    <a:p>
                      <a:pPr algn="ctr"/>
                      <a:r>
                        <a:rPr lang="en-US" dirty="0" smtClean="0"/>
                        <a:t>01</a:t>
                      </a:r>
                      <a:endParaRPr lang="en-US" dirty="0"/>
                    </a:p>
                  </a:txBody>
                  <a:tcPr/>
                </a:tc>
                <a:tc>
                  <a:txBody>
                    <a:bodyPr/>
                    <a:lstStyle/>
                    <a:p>
                      <a:r>
                        <a:rPr lang="en-US" dirty="0" smtClean="0"/>
                        <a:t>Life</a:t>
                      </a:r>
                      <a:endParaRPr lang="en-US" dirty="0"/>
                    </a:p>
                  </a:txBody>
                  <a:tcPr/>
                </a:tc>
                <a:tc>
                  <a:txBody>
                    <a:bodyPr/>
                    <a:lstStyle/>
                    <a:p>
                      <a:pPr marL="342900" indent="-342900">
                        <a:buFont typeface="+mj-lt"/>
                        <a:buAutoNum type="arabicPeriod"/>
                      </a:pPr>
                      <a:r>
                        <a:rPr lang="en-US" dirty="0" smtClean="0"/>
                        <a:t>Temporary bridge.</a:t>
                      </a:r>
                    </a:p>
                    <a:p>
                      <a:pPr marL="342900" indent="-342900">
                        <a:buFont typeface="+mj-lt"/>
                        <a:buAutoNum type="arabicPeriod"/>
                      </a:pPr>
                      <a:r>
                        <a:rPr lang="en-US" dirty="0" smtClean="0"/>
                        <a:t>Permanent bridge.</a:t>
                      </a:r>
                      <a:endParaRPr lang="en-US" dirty="0"/>
                    </a:p>
                  </a:txBody>
                  <a:tcPr/>
                </a:tc>
              </a:tr>
              <a:tr h="370840">
                <a:tc>
                  <a:txBody>
                    <a:bodyPr/>
                    <a:lstStyle/>
                    <a:p>
                      <a:pPr algn="ctr"/>
                      <a:r>
                        <a:rPr lang="en-US" dirty="0" smtClean="0"/>
                        <a:t>02</a:t>
                      </a:r>
                      <a:endParaRPr lang="en-US" dirty="0"/>
                    </a:p>
                  </a:txBody>
                  <a:tcPr/>
                </a:tc>
                <a:tc>
                  <a:txBody>
                    <a:bodyPr/>
                    <a:lstStyle/>
                    <a:p>
                      <a:r>
                        <a:rPr lang="en-US" dirty="0" smtClean="0"/>
                        <a:t>Loading</a:t>
                      </a:r>
                      <a:endParaRPr lang="en-US" dirty="0"/>
                    </a:p>
                  </a:txBody>
                  <a:tcPr/>
                </a:tc>
                <a:tc>
                  <a:txBody>
                    <a:bodyPr/>
                    <a:lstStyle/>
                    <a:p>
                      <a:pPr marL="342900" indent="-342900">
                        <a:buFont typeface="+mj-lt"/>
                        <a:buAutoNum type="arabicPeriod"/>
                      </a:pPr>
                      <a:r>
                        <a:rPr lang="en-US" dirty="0" smtClean="0"/>
                        <a:t>Class AA Loading</a:t>
                      </a:r>
                    </a:p>
                    <a:p>
                      <a:pPr marL="342900" indent="-342900">
                        <a:buFont typeface="+mj-lt"/>
                        <a:buAutoNum type="arabicPeriod"/>
                      </a:pPr>
                      <a:r>
                        <a:rPr lang="en-US" dirty="0" smtClean="0"/>
                        <a:t>Class A Loading</a:t>
                      </a:r>
                    </a:p>
                    <a:p>
                      <a:pPr marL="342900" indent="-342900">
                        <a:buFont typeface="+mj-lt"/>
                        <a:buAutoNum type="arabicPeriod"/>
                      </a:pPr>
                      <a:r>
                        <a:rPr lang="en-US" dirty="0" smtClean="0"/>
                        <a:t>Class B Loading</a:t>
                      </a:r>
                      <a:endParaRPr lang="en-US" dirty="0"/>
                    </a:p>
                  </a:txBody>
                  <a:tcPr/>
                </a:tc>
              </a:tr>
              <a:tr h="370840">
                <a:tc>
                  <a:txBody>
                    <a:bodyPr/>
                    <a:lstStyle/>
                    <a:p>
                      <a:pPr algn="ctr"/>
                      <a:r>
                        <a:rPr lang="en-US" dirty="0" smtClean="0"/>
                        <a:t>03</a:t>
                      </a:r>
                      <a:endParaRPr lang="en-US" dirty="0"/>
                    </a:p>
                  </a:txBody>
                  <a:tcPr/>
                </a:tc>
                <a:tc>
                  <a:txBody>
                    <a:bodyPr/>
                    <a:lstStyle/>
                    <a:p>
                      <a:r>
                        <a:rPr lang="en-US" dirty="0" smtClean="0"/>
                        <a:t>Span length</a:t>
                      </a:r>
                      <a:endParaRPr lang="en-US" dirty="0"/>
                    </a:p>
                  </a:txBody>
                  <a:tcPr/>
                </a:tc>
                <a:tc>
                  <a:txBody>
                    <a:bodyPr/>
                    <a:lstStyle/>
                    <a:p>
                      <a:pPr marL="342900" indent="-342900">
                        <a:buFont typeface="+mj-lt"/>
                        <a:buAutoNum type="arabicPeriod"/>
                      </a:pPr>
                      <a:r>
                        <a:rPr lang="en-US" dirty="0" smtClean="0"/>
                        <a:t>Culvert - &lt;8M</a:t>
                      </a:r>
                    </a:p>
                    <a:p>
                      <a:pPr marL="342900" indent="-342900">
                        <a:buFont typeface="+mj-lt"/>
                        <a:buAutoNum type="arabicPeriod"/>
                      </a:pPr>
                      <a:r>
                        <a:rPr lang="en-US" dirty="0" smtClean="0"/>
                        <a:t>Minor bridges – 8-30M</a:t>
                      </a:r>
                    </a:p>
                    <a:p>
                      <a:pPr marL="342900" indent="-342900">
                        <a:buFont typeface="+mj-lt"/>
                        <a:buAutoNum type="arabicPeriod"/>
                      </a:pPr>
                      <a:r>
                        <a:rPr lang="en-US" dirty="0" smtClean="0"/>
                        <a:t>Major bridges - &gt;30M</a:t>
                      </a:r>
                    </a:p>
                    <a:p>
                      <a:pPr marL="342900" indent="-342900">
                        <a:buFont typeface="+mj-lt"/>
                        <a:buAutoNum type="arabicPeriod"/>
                      </a:pPr>
                      <a:r>
                        <a:rPr lang="en-US" dirty="0" smtClean="0"/>
                        <a:t>Long span bridges - &gt;120M </a:t>
                      </a:r>
                      <a:endParaRPr lang="en-US" dirty="0"/>
                    </a:p>
                  </a:txBody>
                  <a:tcPr/>
                </a:tc>
              </a:tr>
              <a:tr h="370840">
                <a:tc>
                  <a:txBody>
                    <a:bodyPr/>
                    <a:lstStyle/>
                    <a:p>
                      <a:pPr algn="ctr"/>
                      <a:r>
                        <a:rPr lang="en-US" dirty="0" smtClean="0"/>
                        <a:t>04</a:t>
                      </a:r>
                      <a:endParaRPr lang="en-US" dirty="0"/>
                    </a:p>
                  </a:txBody>
                  <a:tcPr/>
                </a:tc>
                <a:tc>
                  <a:txBody>
                    <a:bodyPr/>
                    <a:lstStyle/>
                    <a:p>
                      <a:r>
                        <a:rPr lang="en-US" dirty="0" smtClean="0"/>
                        <a:t>Alignment</a:t>
                      </a:r>
                      <a:endParaRPr lang="en-US" dirty="0"/>
                    </a:p>
                  </a:txBody>
                  <a:tcPr/>
                </a:tc>
                <a:tc>
                  <a:txBody>
                    <a:bodyPr/>
                    <a:lstStyle/>
                    <a:p>
                      <a:pPr marL="342900" indent="-342900">
                        <a:buFont typeface="+mj-lt"/>
                        <a:buAutoNum type="arabicPeriod"/>
                      </a:pPr>
                      <a:r>
                        <a:rPr lang="en-US" dirty="0" smtClean="0"/>
                        <a:t>Straight bridges.</a:t>
                      </a:r>
                    </a:p>
                    <a:p>
                      <a:pPr marL="342900" indent="-342900">
                        <a:buFont typeface="+mj-lt"/>
                        <a:buAutoNum type="arabicPeriod"/>
                      </a:pPr>
                      <a:r>
                        <a:rPr lang="en-US" dirty="0" smtClean="0"/>
                        <a:t>Skew bridges</a:t>
                      </a:r>
                      <a:endParaRPr lang="en-US" dirty="0"/>
                    </a:p>
                  </a:txBody>
                  <a:tcPr/>
                </a:tc>
              </a:tr>
              <a:tr h="370840">
                <a:tc>
                  <a:txBody>
                    <a:bodyPr/>
                    <a:lstStyle/>
                    <a:p>
                      <a:pPr algn="ctr"/>
                      <a:r>
                        <a:rPr lang="en-US" dirty="0" smtClean="0"/>
                        <a:t>05</a:t>
                      </a:r>
                      <a:endParaRPr lang="en-US" dirty="0"/>
                    </a:p>
                  </a:txBody>
                  <a:tcPr/>
                </a:tc>
                <a:tc>
                  <a:txBody>
                    <a:bodyPr/>
                    <a:lstStyle/>
                    <a:p>
                      <a:r>
                        <a:rPr lang="en-US" dirty="0" smtClean="0"/>
                        <a:t>Level of Bridge</a:t>
                      </a:r>
                      <a:endParaRPr lang="en-US" dirty="0"/>
                    </a:p>
                  </a:txBody>
                  <a:tcPr/>
                </a:tc>
                <a:tc>
                  <a:txBody>
                    <a:bodyPr/>
                    <a:lstStyle/>
                    <a:p>
                      <a:pPr marL="342900" indent="-342900">
                        <a:buFont typeface="+mj-lt"/>
                        <a:buAutoNum type="arabicPeriod"/>
                      </a:pPr>
                      <a:r>
                        <a:rPr lang="en-US" dirty="0" smtClean="0"/>
                        <a:t>Deck bridge</a:t>
                      </a:r>
                    </a:p>
                    <a:p>
                      <a:pPr marL="342900" indent="-342900">
                        <a:buFont typeface="+mj-lt"/>
                        <a:buAutoNum type="arabicPeriod"/>
                      </a:pPr>
                      <a:r>
                        <a:rPr lang="en-US" dirty="0" smtClean="0"/>
                        <a:t>Semi through bridges.</a:t>
                      </a:r>
                    </a:p>
                    <a:p>
                      <a:pPr marL="342900" indent="-342900">
                        <a:buFont typeface="+mj-lt"/>
                        <a:buAutoNum type="arabicPeriod"/>
                      </a:pPr>
                      <a:r>
                        <a:rPr lang="en-US" dirty="0" smtClean="0"/>
                        <a:t>Through bridges</a:t>
                      </a:r>
                      <a:endParaRPr lang="en-US" dirty="0"/>
                    </a:p>
                  </a:txBody>
                  <a:tcPr/>
                </a:tc>
              </a:tr>
              <a:tr h="370840">
                <a:tc>
                  <a:txBody>
                    <a:bodyPr/>
                    <a:lstStyle/>
                    <a:p>
                      <a:pPr algn="ctr"/>
                      <a:r>
                        <a:rPr lang="en-US" dirty="0" smtClean="0"/>
                        <a:t>06</a:t>
                      </a:r>
                      <a:endParaRPr lang="en-US" dirty="0"/>
                    </a:p>
                  </a:txBody>
                  <a:tcPr/>
                </a:tc>
                <a:tc>
                  <a:txBody>
                    <a:bodyPr/>
                    <a:lstStyle/>
                    <a:p>
                      <a:r>
                        <a:rPr lang="en-US" dirty="0" smtClean="0"/>
                        <a:t>Position of HFL</a:t>
                      </a:r>
                      <a:endParaRPr lang="en-US" dirty="0"/>
                    </a:p>
                  </a:txBody>
                  <a:tcPr/>
                </a:tc>
                <a:tc>
                  <a:txBody>
                    <a:bodyPr/>
                    <a:lstStyle/>
                    <a:p>
                      <a:pPr marL="342900" indent="-342900">
                        <a:buFont typeface="+mj-lt"/>
                        <a:buAutoNum type="arabicPeriod"/>
                      </a:pPr>
                      <a:r>
                        <a:rPr lang="en-US" dirty="0" smtClean="0"/>
                        <a:t>Submersible</a:t>
                      </a:r>
                      <a:r>
                        <a:rPr lang="en-US" baseline="0" dirty="0" smtClean="0"/>
                        <a:t> bridges.</a:t>
                      </a:r>
                    </a:p>
                    <a:p>
                      <a:pPr marL="342900" indent="-342900">
                        <a:buFont typeface="+mj-lt"/>
                        <a:buAutoNum type="arabicPeriod"/>
                      </a:pPr>
                      <a:r>
                        <a:rPr lang="en-US" baseline="0" dirty="0" smtClean="0"/>
                        <a:t>Non submersible bridges.</a:t>
                      </a:r>
                      <a:endParaRPr lang="en-US" dirty="0"/>
                    </a:p>
                  </a:txBody>
                  <a:tcPr/>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15112"/>
          </a:xfrm>
        </p:spPr>
        <p:txBody>
          <a:bodyPr>
            <a:normAutofit fontScale="90000"/>
          </a:bodyPr>
          <a:lstStyle/>
          <a:p>
            <a:r>
              <a:rPr lang="en-US" sz="3600" b="1" u="sng" dirty="0" smtClean="0">
                <a:solidFill>
                  <a:srgbClr val="C00000"/>
                </a:solidFill>
              </a:rPr>
              <a:t>CLASSIFICATION OF BRIDGES</a:t>
            </a:r>
            <a:endParaRPr lang="en-US" sz="3600" b="1" u="sng" dirty="0">
              <a:solidFill>
                <a:srgbClr val="C00000"/>
              </a:solidFill>
            </a:endParaRPr>
          </a:p>
        </p:txBody>
      </p:sp>
      <p:graphicFrame>
        <p:nvGraphicFramePr>
          <p:cNvPr id="4" name="Content Placeholder 3"/>
          <p:cNvGraphicFramePr>
            <a:graphicFrameLocks noGrp="1"/>
          </p:cNvGraphicFramePr>
          <p:nvPr>
            <p:ph idx="1"/>
          </p:nvPr>
        </p:nvGraphicFramePr>
        <p:xfrm>
          <a:off x="457200" y="762000"/>
          <a:ext cx="8229600" cy="5669280"/>
        </p:xfrm>
        <a:graphic>
          <a:graphicData uri="http://schemas.openxmlformats.org/drawingml/2006/table">
            <a:tbl>
              <a:tblPr firstRow="1" bandRow="1">
                <a:tableStyleId>{5C22544A-7EE6-4342-B048-85BDC9FD1C3A}</a:tableStyleId>
              </a:tblPr>
              <a:tblGrid>
                <a:gridCol w="762000"/>
                <a:gridCol w="3200400"/>
                <a:gridCol w="4267200"/>
              </a:tblGrid>
              <a:tr h="370840">
                <a:tc>
                  <a:txBody>
                    <a:bodyPr/>
                    <a:lstStyle/>
                    <a:p>
                      <a:pPr algn="ctr"/>
                      <a:r>
                        <a:rPr lang="en-US" dirty="0" smtClean="0"/>
                        <a:t>SL NO</a:t>
                      </a:r>
                      <a:endParaRPr lang="en-US" dirty="0"/>
                    </a:p>
                  </a:txBody>
                  <a:tcPr/>
                </a:tc>
                <a:tc>
                  <a:txBody>
                    <a:bodyPr/>
                    <a:lstStyle/>
                    <a:p>
                      <a:pPr algn="ctr"/>
                      <a:r>
                        <a:rPr lang="en-US" dirty="0" smtClean="0"/>
                        <a:t>ACCORDING TO</a:t>
                      </a:r>
                      <a:endParaRPr lang="en-US" dirty="0"/>
                    </a:p>
                  </a:txBody>
                  <a:tcPr/>
                </a:tc>
                <a:tc>
                  <a:txBody>
                    <a:bodyPr/>
                    <a:lstStyle/>
                    <a:p>
                      <a:pPr algn="ctr"/>
                      <a:r>
                        <a:rPr lang="en-US" dirty="0" smtClean="0"/>
                        <a:t>TYPE OF BRIDGE</a:t>
                      </a:r>
                      <a:endParaRPr lang="en-US" dirty="0"/>
                    </a:p>
                  </a:txBody>
                  <a:tcPr/>
                </a:tc>
              </a:tr>
              <a:tr h="370840">
                <a:tc>
                  <a:txBody>
                    <a:bodyPr/>
                    <a:lstStyle/>
                    <a:p>
                      <a:pPr algn="ctr"/>
                      <a:r>
                        <a:rPr lang="en-US" dirty="0" smtClean="0"/>
                        <a:t>07</a:t>
                      </a:r>
                      <a:endParaRPr lang="en-US" dirty="0"/>
                    </a:p>
                  </a:txBody>
                  <a:tcPr/>
                </a:tc>
                <a:tc>
                  <a:txBody>
                    <a:bodyPr/>
                    <a:lstStyle/>
                    <a:p>
                      <a:r>
                        <a:rPr lang="en-US" dirty="0" smtClean="0"/>
                        <a:t>Flexibility</a:t>
                      </a:r>
                      <a:endParaRPr lang="en-US" dirty="0"/>
                    </a:p>
                  </a:txBody>
                  <a:tcPr/>
                </a:tc>
                <a:tc>
                  <a:txBody>
                    <a:bodyPr/>
                    <a:lstStyle/>
                    <a:p>
                      <a:pPr marL="342900" indent="-342900">
                        <a:buFont typeface="+mj-lt"/>
                        <a:buAutoNum type="arabicPeriod"/>
                      </a:pPr>
                      <a:r>
                        <a:rPr lang="en-US" dirty="0" smtClean="0"/>
                        <a:t>Fixed span bridges.</a:t>
                      </a:r>
                    </a:p>
                    <a:p>
                      <a:pPr marL="342900" indent="-342900">
                        <a:buFont typeface="+mj-lt"/>
                        <a:buAutoNum type="arabicPeriod"/>
                      </a:pPr>
                      <a:r>
                        <a:rPr lang="en-US" dirty="0" smtClean="0"/>
                        <a:t>Movable bridges</a:t>
                      </a:r>
                      <a:endParaRPr lang="en-US" dirty="0"/>
                    </a:p>
                  </a:txBody>
                  <a:tcPr/>
                </a:tc>
              </a:tr>
              <a:tr h="370840">
                <a:tc>
                  <a:txBody>
                    <a:bodyPr/>
                    <a:lstStyle/>
                    <a:p>
                      <a:pPr algn="ctr"/>
                      <a:r>
                        <a:rPr lang="en-US" dirty="0" smtClean="0"/>
                        <a:t>08</a:t>
                      </a:r>
                      <a:endParaRPr lang="en-US" dirty="0"/>
                    </a:p>
                  </a:txBody>
                  <a:tcPr/>
                </a:tc>
                <a:tc>
                  <a:txBody>
                    <a:bodyPr/>
                    <a:lstStyle/>
                    <a:p>
                      <a:r>
                        <a:rPr lang="en-US" dirty="0" smtClean="0"/>
                        <a:t>Purpose</a:t>
                      </a:r>
                      <a:endParaRPr lang="en-US" dirty="0"/>
                    </a:p>
                  </a:txBody>
                  <a:tcPr/>
                </a:tc>
                <a:tc>
                  <a:txBody>
                    <a:bodyPr/>
                    <a:lstStyle/>
                    <a:p>
                      <a:pPr marL="342900" indent="-342900">
                        <a:buFont typeface="+mj-lt"/>
                        <a:buAutoNum type="arabicPeriod"/>
                      </a:pPr>
                      <a:r>
                        <a:rPr lang="en-US" dirty="0" smtClean="0"/>
                        <a:t>Aqueducts.</a:t>
                      </a:r>
                    </a:p>
                    <a:p>
                      <a:pPr marL="342900" indent="-342900">
                        <a:buFont typeface="+mj-lt"/>
                        <a:buAutoNum type="arabicPeriod"/>
                      </a:pPr>
                      <a:r>
                        <a:rPr lang="en-US" dirty="0" smtClean="0"/>
                        <a:t>Viaducts.</a:t>
                      </a:r>
                    </a:p>
                    <a:p>
                      <a:pPr marL="342900" indent="-342900">
                        <a:buFont typeface="+mj-lt"/>
                        <a:buAutoNum type="arabicPeriod"/>
                      </a:pPr>
                      <a:r>
                        <a:rPr lang="en-US" dirty="0" smtClean="0"/>
                        <a:t>Grade separators.</a:t>
                      </a:r>
                    </a:p>
                    <a:p>
                      <a:pPr marL="342900" indent="-342900">
                        <a:buFont typeface="+mj-lt"/>
                        <a:buAutoNum type="arabicPeriod"/>
                      </a:pPr>
                      <a:r>
                        <a:rPr lang="en-US" dirty="0" smtClean="0"/>
                        <a:t>Foot bridge.</a:t>
                      </a:r>
                    </a:p>
                    <a:p>
                      <a:pPr marL="342900" indent="-342900">
                        <a:buFont typeface="+mj-lt"/>
                        <a:buAutoNum type="arabicPeriod"/>
                      </a:pPr>
                      <a:r>
                        <a:rPr lang="en-US" dirty="0" smtClean="0"/>
                        <a:t>Highway</a:t>
                      </a:r>
                      <a:r>
                        <a:rPr lang="en-US" baseline="0" dirty="0" smtClean="0"/>
                        <a:t> bridges.</a:t>
                      </a:r>
                    </a:p>
                    <a:p>
                      <a:pPr marL="342900" indent="-342900">
                        <a:buFont typeface="+mj-lt"/>
                        <a:buAutoNum type="arabicPeriod"/>
                      </a:pPr>
                      <a:r>
                        <a:rPr lang="en-US" baseline="0" dirty="0" smtClean="0"/>
                        <a:t>Railway Bridges.</a:t>
                      </a:r>
                      <a:endParaRPr lang="en-US" dirty="0"/>
                    </a:p>
                  </a:txBody>
                  <a:tcPr/>
                </a:tc>
              </a:tr>
              <a:tr h="370840">
                <a:tc>
                  <a:txBody>
                    <a:bodyPr/>
                    <a:lstStyle/>
                    <a:p>
                      <a:pPr algn="ctr"/>
                      <a:r>
                        <a:rPr lang="en-US" dirty="0" smtClean="0"/>
                        <a:t>09</a:t>
                      </a:r>
                      <a:endParaRPr lang="en-US" dirty="0"/>
                    </a:p>
                  </a:txBody>
                  <a:tcPr/>
                </a:tc>
                <a:tc>
                  <a:txBody>
                    <a:bodyPr/>
                    <a:lstStyle/>
                    <a:p>
                      <a:r>
                        <a:rPr lang="en-US" dirty="0" smtClean="0"/>
                        <a:t>Materials used for construction</a:t>
                      </a:r>
                      <a:endParaRPr lang="en-US" dirty="0"/>
                    </a:p>
                  </a:txBody>
                  <a:tcPr/>
                </a:tc>
                <a:tc>
                  <a:txBody>
                    <a:bodyPr/>
                    <a:lstStyle/>
                    <a:p>
                      <a:pPr marL="342900" indent="-342900">
                        <a:buFont typeface="+mj-lt"/>
                        <a:buAutoNum type="arabicPeriod"/>
                      </a:pPr>
                      <a:r>
                        <a:rPr lang="en-US" dirty="0" smtClean="0"/>
                        <a:t>Timber bridge.</a:t>
                      </a:r>
                    </a:p>
                    <a:p>
                      <a:pPr marL="342900" indent="-342900">
                        <a:buFont typeface="+mj-lt"/>
                        <a:buAutoNum type="arabicPeriod"/>
                      </a:pPr>
                      <a:r>
                        <a:rPr lang="en-US" dirty="0" smtClean="0"/>
                        <a:t>Masonry bridge.</a:t>
                      </a:r>
                    </a:p>
                    <a:p>
                      <a:pPr marL="342900" indent="-342900">
                        <a:buFont typeface="+mj-lt"/>
                        <a:buAutoNum type="arabicPeriod"/>
                      </a:pPr>
                      <a:r>
                        <a:rPr lang="en-US" dirty="0" smtClean="0"/>
                        <a:t>Steel bridge.</a:t>
                      </a:r>
                    </a:p>
                    <a:p>
                      <a:pPr marL="342900" indent="-342900">
                        <a:buFont typeface="+mj-lt"/>
                        <a:buAutoNum type="arabicPeriod"/>
                      </a:pPr>
                      <a:r>
                        <a:rPr lang="en-US" dirty="0" smtClean="0"/>
                        <a:t>RCC bridge.</a:t>
                      </a:r>
                    </a:p>
                    <a:p>
                      <a:pPr marL="342900" indent="-342900">
                        <a:buFont typeface="+mj-lt"/>
                        <a:buAutoNum type="arabicPeriod"/>
                      </a:pPr>
                      <a:r>
                        <a:rPr lang="en-US" dirty="0" smtClean="0"/>
                        <a:t>PSC bridge</a:t>
                      </a:r>
                      <a:endParaRPr lang="en-US" dirty="0"/>
                    </a:p>
                  </a:txBody>
                  <a:tcPr/>
                </a:tc>
              </a:tr>
              <a:tr h="370840">
                <a:tc>
                  <a:txBody>
                    <a:bodyPr/>
                    <a:lstStyle/>
                    <a:p>
                      <a:pPr algn="ctr"/>
                      <a:r>
                        <a:rPr lang="en-US" dirty="0" smtClean="0"/>
                        <a:t>10</a:t>
                      </a:r>
                      <a:endParaRPr lang="en-US" dirty="0"/>
                    </a:p>
                  </a:txBody>
                  <a:tcPr/>
                </a:tc>
                <a:tc>
                  <a:txBody>
                    <a:bodyPr/>
                    <a:lstStyle/>
                    <a:p>
                      <a:r>
                        <a:rPr lang="en-US" dirty="0" smtClean="0"/>
                        <a:t>Structural form</a:t>
                      </a:r>
                      <a:endParaRPr lang="en-US" dirty="0"/>
                    </a:p>
                  </a:txBody>
                  <a:tcPr/>
                </a:tc>
                <a:tc>
                  <a:txBody>
                    <a:bodyPr/>
                    <a:lstStyle/>
                    <a:p>
                      <a:pPr marL="342900" indent="-342900">
                        <a:buFont typeface="+mj-lt"/>
                        <a:buAutoNum type="arabicPeriod"/>
                      </a:pPr>
                      <a:r>
                        <a:rPr lang="en-US" dirty="0" smtClean="0"/>
                        <a:t>RCC</a:t>
                      </a:r>
                      <a:r>
                        <a:rPr lang="en-US" baseline="0" dirty="0" smtClean="0"/>
                        <a:t> T beam, Steel girder, Plate girder, Box girder, truss etc.,</a:t>
                      </a:r>
                    </a:p>
                    <a:p>
                      <a:pPr marL="342900" indent="-342900">
                        <a:buFont typeface="+mj-lt"/>
                        <a:buAutoNum type="arabicPeriod"/>
                      </a:pPr>
                      <a:r>
                        <a:rPr lang="en-US" baseline="0" dirty="0" smtClean="0"/>
                        <a:t>Arch bridge</a:t>
                      </a:r>
                    </a:p>
                    <a:p>
                      <a:pPr marL="342900" indent="-342900">
                        <a:buFont typeface="+mj-lt"/>
                        <a:buAutoNum type="arabicPeriod"/>
                      </a:pPr>
                      <a:r>
                        <a:rPr lang="en-US" baseline="0" dirty="0" smtClean="0"/>
                        <a:t>Suspension bridge</a:t>
                      </a:r>
                      <a:endParaRPr lang="en-US" dirty="0"/>
                    </a:p>
                  </a:txBody>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591312"/>
          </a:xfrm>
        </p:spPr>
        <p:txBody>
          <a:bodyPr>
            <a:noAutofit/>
          </a:bodyPr>
          <a:lstStyle/>
          <a:p>
            <a:r>
              <a:rPr lang="en-US" sz="2800" b="1" u="sng" dirty="0" smtClean="0">
                <a:solidFill>
                  <a:srgbClr val="C00000"/>
                </a:solidFill>
              </a:rPr>
              <a:t>SELECTION OF TYPE OF BRIDGE</a:t>
            </a:r>
            <a:endParaRPr lang="en-US" sz="2800" b="1" u="sng" dirty="0">
              <a:solidFill>
                <a:srgbClr val="C00000"/>
              </a:solidFill>
            </a:endParaRPr>
          </a:p>
        </p:txBody>
      </p:sp>
      <p:sp>
        <p:nvSpPr>
          <p:cNvPr id="3" name="Content Placeholder 2"/>
          <p:cNvSpPr>
            <a:spLocks noGrp="1"/>
          </p:cNvSpPr>
          <p:nvPr>
            <p:ph idx="1"/>
          </p:nvPr>
        </p:nvSpPr>
        <p:spPr>
          <a:xfrm>
            <a:off x="457200" y="685800"/>
            <a:ext cx="8229600" cy="6019800"/>
          </a:xfrm>
        </p:spPr>
        <p:txBody>
          <a:bodyPr/>
          <a:lstStyle/>
          <a:p>
            <a:pPr>
              <a:buFont typeface="Wingdings" pitchFamily="2" charset="2"/>
              <a:buChar char="v"/>
            </a:pPr>
            <a:r>
              <a:rPr lang="en-US" sz="2100" dirty="0" smtClean="0"/>
              <a:t> Nature of river</a:t>
            </a:r>
          </a:p>
          <a:p>
            <a:pPr>
              <a:buFont typeface="Wingdings" pitchFamily="2" charset="2"/>
              <a:buChar char="v"/>
            </a:pPr>
            <a:r>
              <a:rPr lang="en-US" sz="2100" dirty="0" smtClean="0"/>
              <a:t> Grades and alignment</a:t>
            </a:r>
          </a:p>
          <a:p>
            <a:pPr>
              <a:buFont typeface="Wingdings" pitchFamily="2" charset="2"/>
              <a:buChar char="v"/>
            </a:pPr>
            <a:r>
              <a:rPr lang="en-US" sz="2100" dirty="0" smtClean="0"/>
              <a:t> Foundation condition</a:t>
            </a:r>
          </a:p>
          <a:p>
            <a:pPr>
              <a:buFont typeface="Wingdings" pitchFamily="2" charset="2"/>
              <a:buChar char="v"/>
            </a:pPr>
            <a:r>
              <a:rPr lang="en-US" sz="2100" dirty="0" smtClean="0"/>
              <a:t> Soil condition</a:t>
            </a:r>
          </a:p>
          <a:p>
            <a:pPr>
              <a:buFont typeface="Wingdings" pitchFamily="2" charset="2"/>
              <a:buChar char="v"/>
            </a:pPr>
            <a:r>
              <a:rPr lang="en-US" sz="2100" dirty="0" smtClean="0"/>
              <a:t> Hydraulic data</a:t>
            </a:r>
          </a:p>
          <a:p>
            <a:pPr>
              <a:buFont typeface="Wingdings" pitchFamily="2" charset="2"/>
              <a:buChar char="v"/>
            </a:pPr>
            <a:r>
              <a:rPr lang="en-US" sz="2100" dirty="0" smtClean="0"/>
              <a:t> Climatic condition</a:t>
            </a:r>
          </a:p>
          <a:p>
            <a:pPr>
              <a:buFont typeface="Wingdings" pitchFamily="2" charset="2"/>
              <a:buChar char="v"/>
            </a:pPr>
            <a:r>
              <a:rPr lang="en-US" sz="2100" dirty="0" smtClean="0"/>
              <a:t> Availability of material</a:t>
            </a:r>
          </a:p>
          <a:p>
            <a:pPr>
              <a:buFont typeface="Wingdings" pitchFamily="2" charset="2"/>
              <a:buChar char="v"/>
            </a:pPr>
            <a:r>
              <a:rPr lang="en-US" sz="2100" dirty="0" smtClean="0"/>
              <a:t> Availability of skilled labour</a:t>
            </a:r>
          </a:p>
          <a:p>
            <a:pPr>
              <a:buFont typeface="Wingdings" pitchFamily="2" charset="2"/>
              <a:buChar char="v"/>
            </a:pPr>
            <a:r>
              <a:rPr lang="en-US" sz="2100" dirty="0" smtClean="0"/>
              <a:t> Availability of Fund</a:t>
            </a:r>
          </a:p>
          <a:p>
            <a:pPr>
              <a:buFont typeface="Wingdings" pitchFamily="2" charset="2"/>
              <a:buChar char="v"/>
            </a:pPr>
            <a:r>
              <a:rPr lang="en-US" sz="2100" dirty="0" smtClean="0"/>
              <a:t> Time limit</a:t>
            </a:r>
          </a:p>
          <a:p>
            <a:pPr>
              <a:buFont typeface="Wingdings" pitchFamily="2" charset="2"/>
              <a:buChar char="v"/>
            </a:pPr>
            <a:r>
              <a:rPr lang="en-US" sz="2100" dirty="0" smtClean="0"/>
              <a:t> Volume and Nature of traffic</a:t>
            </a:r>
          </a:p>
          <a:p>
            <a:pPr>
              <a:buFont typeface="Wingdings" pitchFamily="2" charset="2"/>
              <a:buChar char="v"/>
            </a:pPr>
            <a:r>
              <a:rPr lang="en-US" sz="2100" dirty="0" smtClean="0"/>
              <a:t>Level of HFL</a:t>
            </a:r>
          </a:p>
          <a:p>
            <a:pPr>
              <a:buFont typeface="Wingdings" pitchFamily="2" charset="2"/>
              <a:buChar char="v"/>
            </a:pPr>
            <a:r>
              <a:rPr lang="en-US" sz="2100" dirty="0" smtClean="0"/>
              <a:t> Length and width of bridge</a:t>
            </a:r>
          </a:p>
          <a:p>
            <a:pPr>
              <a:buFont typeface="Wingdings" pitchFamily="2" charset="2"/>
              <a:buChar char="v"/>
            </a:pPr>
            <a:r>
              <a:rPr lang="en-US" sz="2100" dirty="0" smtClean="0"/>
              <a:t> Navigation requirements</a:t>
            </a:r>
          </a:p>
          <a:p>
            <a:pPr>
              <a:buFont typeface="Wingdings" pitchFamily="2" charset="2"/>
              <a:buChar char="v"/>
            </a:pPr>
            <a:r>
              <a:rPr lang="en-US" sz="2100" dirty="0" smtClean="0"/>
              <a:t> Live loads likely to come over</a:t>
            </a:r>
          </a:p>
          <a:p>
            <a:pPr>
              <a:buFont typeface="Wingdings" pitchFamily="2" charset="2"/>
              <a:buChar char="v"/>
            </a:pP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33400"/>
            <a:ext cx="4876800" cy="591312"/>
          </a:xfrm>
        </p:spPr>
        <p:style>
          <a:lnRef idx="1">
            <a:schemeClr val="accent5"/>
          </a:lnRef>
          <a:fillRef idx="2">
            <a:schemeClr val="accent5"/>
          </a:fillRef>
          <a:effectRef idx="1">
            <a:schemeClr val="accent5"/>
          </a:effectRef>
          <a:fontRef idx="minor">
            <a:schemeClr val="dk1"/>
          </a:fontRef>
        </p:style>
        <p:txBody>
          <a:bodyPr>
            <a:normAutofit fontScale="90000"/>
          </a:bodyPr>
          <a:lstStyle/>
          <a:p>
            <a:pPr algn="ctr"/>
            <a:r>
              <a:rPr lang="en-US" b="1" u="sng" dirty="0" smtClean="0">
                <a:solidFill>
                  <a:srgbClr val="C00000"/>
                </a:solidFill>
              </a:rPr>
              <a:t>WATER WAY</a:t>
            </a:r>
            <a:endParaRPr lang="en-US" b="1" u="sng" dirty="0">
              <a:solidFill>
                <a:srgbClr val="C00000"/>
              </a:solidFill>
            </a:endParaRPr>
          </a:p>
        </p:txBody>
      </p:sp>
      <p:pic>
        <p:nvPicPr>
          <p:cNvPr id="4" name="Content Placeholder 3" descr="idea.jpg"/>
          <p:cNvPicPr>
            <a:picLocks noGrp="1" noChangeAspect="1"/>
          </p:cNvPicPr>
          <p:nvPr>
            <p:ph idx="1"/>
          </p:nvPr>
        </p:nvPicPr>
        <p:blipFill>
          <a:blip r:embed="rId2"/>
          <a:stretch>
            <a:fillRect/>
          </a:stretch>
        </p:blipFill>
        <p:spPr>
          <a:xfrm>
            <a:off x="0" y="1143000"/>
            <a:ext cx="9144000" cy="5715000"/>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33400"/>
            <a:ext cx="4876800" cy="591312"/>
          </a:xfrm>
        </p:spPr>
        <p:style>
          <a:lnRef idx="1">
            <a:schemeClr val="accent5"/>
          </a:lnRef>
          <a:fillRef idx="2">
            <a:schemeClr val="accent5"/>
          </a:fillRef>
          <a:effectRef idx="1">
            <a:schemeClr val="accent5"/>
          </a:effectRef>
          <a:fontRef idx="minor">
            <a:schemeClr val="dk1"/>
          </a:fontRef>
        </p:style>
        <p:txBody>
          <a:bodyPr>
            <a:normAutofit fontScale="90000"/>
          </a:bodyPr>
          <a:lstStyle/>
          <a:p>
            <a:pPr algn="ctr"/>
            <a:r>
              <a:rPr lang="en-US" b="1" u="sng" dirty="0" smtClean="0">
                <a:solidFill>
                  <a:srgbClr val="C00000"/>
                </a:solidFill>
              </a:rPr>
              <a:t>WATER WAY</a:t>
            </a:r>
            <a:endParaRPr lang="en-US" b="1" u="sng" dirty="0">
              <a:solidFill>
                <a:srgbClr val="C00000"/>
              </a:solidFill>
            </a:endParaRPr>
          </a:p>
        </p:txBody>
      </p:sp>
      <p:pic>
        <p:nvPicPr>
          <p:cNvPr id="6" name="Content Placeholder 5" descr="94549-004-E3B36F0C.jpg"/>
          <p:cNvPicPr>
            <a:picLocks noGrp="1" noChangeAspect="1"/>
          </p:cNvPicPr>
          <p:nvPr>
            <p:ph idx="1"/>
          </p:nvPr>
        </p:nvPicPr>
        <p:blipFill>
          <a:blip r:embed="rId2"/>
          <a:stretch>
            <a:fillRect/>
          </a:stretch>
        </p:blipFill>
        <p:spPr>
          <a:xfrm>
            <a:off x="0" y="1143000"/>
            <a:ext cx="9144000" cy="5715000"/>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33400"/>
            <a:ext cx="4876800" cy="591312"/>
          </a:xfrm>
        </p:spPr>
        <p:style>
          <a:lnRef idx="1">
            <a:schemeClr val="accent5"/>
          </a:lnRef>
          <a:fillRef idx="2">
            <a:schemeClr val="accent5"/>
          </a:fillRef>
          <a:effectRef idx="1">
            <a:schemeClr val="accent5"/>
          </a:effectRef>
          <a:fontRef idx="minor">
            <a:schemeClr val="dk1"/>
          </a:fontRef>
        </p:style>
        <p:txBody>
          <a:bodyPr>
            <a:normAutofit fontScale="90000"/>
          </a:bodyPr>
          <a:lstStyle/>
          <a:p>
            <a:pPr algn="ctr"/>
            <a:r>
              <a:rPr lang="en-US" b="1" u="sng" dirty="0" smtClean="0">
                <a:solidFill>
                  <a:srgbClr val="C00000"/>
                </a:solidFill>
              </a:rPr>
              <a:t>WATER WAY</a:t>
            </a:r>
            <a:endParaRPr lang="en-US" b="1" u="sng" dirty="0">
              <a:solidFill>
                <a:srgbClr val="C00000"/>
              </a:solidFill>
            </a:endParaRPr>
          </a:p>
        </p:txBody>
      </p:sp>
      <p:pic>
        <p:nvPicPr>
          <p:cNvPr id="5" name="Content Placeholder 4" descr="stock-footage-inland-waterway-bridge.jpg"/>
          <p:cNvPicPr>
            <a:picLocks noGrp="1" noChangeAspect="1"/>
          </p:cNvPicPr>
          <p:nvPr>
            <p:ph idx="1"/>
          </p:nvPr>
        </p:nvPicPr>
        <p:blipFill>
          <a:blip r:embed="rId2"/>
          <a:stretch>
            <a:fillRect/>
          </a:stretch>
        </p:blipFill>
        <p:spPr>
          <a:xfrm>
            <a:off x="0" y="1143000"/>
            <a:ext cx="9144000" cy="5715000"/>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II-03.png"/>
          <p:cNvPicPr>
            <a:picLocks noGrp="1" noChangeAspect="1"/>
          </p:cNvPicPr>
          <p:nvPr>
            <p:ph idx="1"/>
          </p:nvPr>
        </p:nvPicPr>
        <p:blipFill>
          <a:blip r:embed="rId2"/>
          <a:stretch>
            <a:fillRect/>
          </a:stretch>
        </p:blipFill>
        <p:spPr>
          <a:xfrm>
            <a:off x="0" y="990600"/>
            <a:ext cx="9143999" cy="5867400"/>
          </a:xfrm>
        </p:spPr>
      </p:pic>
      <p:sp>
        <p:nvSpPr>
          <p:cNvPr id="4" name="Title 1"/>
          <p:cNvSpPr txBox="1">
            <a:spLocks/>
          </p:cNvSpPr>
          <p:nvPr/>
        </p:nvSpPr>
        <p:spPr>
          <a:xfrm>
            <a:off x="2209800" y="228600"/>
            <a:ext cx="4876800" cy="591312"/>
          </a:xfrm>
          <a:prstGeom prst="rect">
            <a:avLst/>
          </a:prstGeom>
        </p:spPr>
        <p:style>
          <a:lnRef idx="1">
            <a:schemeClr val="accent5"/>
          </a:lnRef>
          <a:fillRef idx="2">
            <a:schemeClr val="accent5"/>
          </a:fillRef>
          <a:effectRef idx="1">
            <a:schemeClr val="accent5"/>
          </a:effectRef>
          <a:fontRef idx="minor">
            <a:schemeClr val="dk1"/>
          </a:fontRef>
        </p:style>
        <p:txBody>
          <a:bodyPr vert="horz" lIns="0" rIns="0" bIns="0" anchor="b">
            <a:normAutofit fontScale="825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000" b="1" i="0" u="sng" strike="noStrike" kern="1200" cap="none" spc="0" normalizeH="0" baseline="0" noProof="0" smtClean="0">
                <a:ln>
                  <a:noFill/>
                </a:ln>
                <a:solidFill>
                  <a:srgbClr val="C00000"/>
                </a:solidFill>
                <a:effectLst/>
                <a:uLnTx/>
                <a:uFillTx/>
                <a:latin typeface="+mn-lt"/>
                <a:ea typeface="+mn-ea"/>
                <a:cs typeface="+mn-cs"/>
              </a:rPr>
              <a:t>WATER WAY</a:t>
            </a:r>
            <a:endParaRPr kumimoji="0" lang="en-US" sz="5000" b="1" i="0" u="sng" strike="noStrike" kern="1200" cap="none" spc="0" normalizeH="0" baseline="0" noProof="0" dirty="0">
              <a:ln>
                <a:noFill/>
              </a:ln>
              <a:solidFill>
                <a:srgbClr val="C0000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533400"/>
            <a:ext cx="2743200" cy="591312"/>
          </a:xfrm>
        </p:spPr>
        <p:style>
          <a:lnRef idx="1">
            <a:schemeClr val="accent5"/>
          </a:lnRef>
          <a:fillRef idx="2">
            <a:schemeClr val="accent5"/>
          </a:fillRef>
          <a:effectRef idx="1">
            <a:schemeClr val="accent5"/>
          </a:effectRef>
          <a:fontRef idx="minor">
            <a:schemeClr val="dk1"/>
          </a:fontRef>
        </p:style>
        <p:txBody>
          <a:bodyPr>
            <a:noAutofit/>
          </a:bodyPr>
          <a:lstStyle/>
          <a:p>
            <a:pPr algn="ctr"/>
            <a:r>
              <a:rPr lang="en-US" sz="4000" b="1" u="sng" dirty="0" smtClean="0">
                <a:solidFill>
                  <a:srgbClr val="C00000"/>
                </a:solidFill>
              </a:rPr>
              <a:t>AFFLUX</a:t>
            </a:r>
            <a:endParaRPr lang="en-US" sz="4000" b="1" u="sng" dirty="0">
              <a:solidFill>
                <a:srgbClr val="C00000"/>
              </a:solidFill>
            </a:endParaRPr>
          </a:p>
        </p:txBody>
      </p:sp>
      <p:pic>
        <p:nvPicPr>
          <p:cNvPr id="4" name="Content Placeholder 3" descr="AffluxSchmatic.jpg"/>
          <p:cNvPicPr>
            <a:picLocks noGrp="1" noChangeAspect="1"/>
          </p:cNvPicPr>
          <p:nvPr>
            <p:ph idx="1"/>
          </p:nvPr>
        </p:nvPicPr>
        <p:blipFill>
          <a:blip r:embed="rId2"/>
          <a:stretch>
            <a:fillRect/>
          </a:stretch>
        </p:blipFill>
        <p:spPr>
          <a:xfrm>
            <a:off x="0" y="1143000"/>
            <a:ext cx="9144000" cy="5715000"/>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533400"/>
            <a:ext cx="2743200" cy="591312"/>
          </a:xfrm>
        </p:spPr>
        <p:style>
          <a:lnRef idx="1">
            <a:schemeClr val="accent5"/>
          </a:lnRef>
          <a:fillRef idx="2">
            <a:schemeClr val="accent5"/>
          </a:fillRef>
          <a:effectRef idx="1">
            <a:schemeClr val="accent5"/>
          </a:effectRef>
          <a:fontRef idx="minor">
            <a:schemeClr val="dk1"/>
          </a:fontRef>
        </p:style>
        <p:txBody>
          <a:bodyPr>
            <a:noAutofit/>
          </a:bodyPr>
          <a:lstStyle/>
          <a:p>
            <a:pPr algn="ctr"/>
            <a:r>
              <a:rPr lang="en-US" sz="4000" b="1" u="sng" dirty="0" smtClean="0">
                <a:solidFill>
                  <a:srgbClr val="C00000"/>
                </a:solidFill>
              </a:rPr>
              <a:t>AFFLUX</a:t>
            </a:r>
            <a:endParaRPr lang="en-US" sz="4000" b="1" u="sng" dirty="0">
              <a:solidFill>
                <a:srgbClr val="C00000"/>
              </a:solidFill>
            </a:endParaRPr>
          </a:p>
        </p:txBody>
      </p:sp>
      <p:pic>
        <p:nvPicPr>
          <p:cNvPr id="6" name="Content Placeholder 5" descr="BS afflux_98_dsView.png"/>
          <p:cNvPicPr>
            <a:picLocks noGrp="1" noChangeAspect="1"/>
          </p:cNvPicPr>
          <p:nvPr>
            <p:ph idx="1"/>
          </p:nvPr>
        </p:nvPicPr>
        <p:blipFill>
          <a:blip r:embed="rId2"/>
          <a:stretch>
            <a:fillRect/>
          </a:stretch>
        </p:blipFill>
        <p:spPr>
          <a:xfrm>
            <a:off x="0" y="1219200"/>
            <a:ext cx="9144000" cy="5638800"/>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style>
          <a:lnRef idx="3">
            <a:schemeClr val="lt1"/>
          </a:lnRef>
          <a:fillRef idx="1">
            <a:schemeClr val="accent2"/>
          </a:fillRef>
          <a:effectRef idx="1">
            <a:schemeClr val="accent2"/>
          </a:effectRef>
          <a:fontRef idx="minor">
            <a:schemeClr val="lt1"/>
          </a:fontRef>
        </p:style>
        <p:txBody>
          <a:bodyPr>
            <a:normAutofit fontScale="90000"/>
          </a:bodyPr>
          <a:lstStyle/>
          <a:p>
            <a:pPr algn="ctr"/>
            <a:r>
              <a:rPr lang="en-US" dirty="0" smtClean="0"/>
              <a:t/>
            </a:r>
            <a:br>
              <a:rPr lang="en-US" dirty="0" smtClean="0"/>
            </a:br>
            <a:r>
              <a:rPr lang="en-US" sz="4000" b="1" dirty="0" smtClean="0">
                <a:solidFill>
                  <a:srgbClr val="7030A0"/>
                </a:solidFill>
              </a:rPr>
              <a:t> PART-B  ( Bridges)</a:t>
            </a:r>
            <a:endParaRPr lang="en-US" sz="4000" dirty="0">
              <a:solidFill>
                <a:srgbClr val="7030A0"/>
              </a:solidFill>
            </a:endParaRPr>
          </a:p>
        </p:txBody>
      </p:sp>
      <p:sp>
        <p:nvSpPr>
          <p:cNvPr id="3" name="Content Placeholder 2"/>
          <p:cNvSpPr>
            <a:spLocks noGrp="1"/>
          </p:cNvSpPr>
          <p:nvPr>
            <p:ph idx="1"/>
          </p:nvPr>
        </p:nvSpPr>
        <p:spPr>
          <a:xfrm>
            <a:off x="457200" y="1066800"/>
            <a:ext cx="8229600" cy="5257800"/>
          </a:xfrm>
        </p:spPr>
        <p:txBody>
          <a:bodyPr>
            <a:normAutofit fontScale="25000" lnSpcReduction="20000"/>
          </a:bodyPr>
          <a:lstStyle/>
          <a:p>
            <a:pPr>
              <a:buNone/>
            </a:pPr>
            <a:r>
              <a:rPr lang="en-US" sz="12800" dirty="0" smtClean="0">
                <a:solidFill>
                  <a:srgbClr val="00B0F0"/>
                </a:solidFill>
              </a:rPr>
              <a:t>9.	Introduction - Bridge Engineering</a:t>
            </a:r>
            <a:r>
              <a:rPr lang="en-US" sz="11200" dirty="0" smtClean="0">
                <a:solidFill>
                  <a:srgbClr val="00B0F0"/>
                </a:solidFill>
              </a:rPr>
              <a:t>	</a:t>
            </a:r>
            <a:r>
              <a:rPr lang="en-US" sz="11200" dirty="0" smtClean="0"/>
              <a:t>	Elements of Bridges</a:t>
            </a:r>
          </a:p>
          <a:p>
            <a:pPr>
              <a:buNone/>
            </a:pPr>
            <a:r>
              <a:rPr lang="en-US" sz="11200" dirty="0" smtClean="0"/>
              <a:t>		Selection of site for a bridge</a:t>
            </a:r>
          </a:p>
          <a:p>
            <a:pPr>
              <a:buNone/>
            </a:pPr>
            <a:r>
              <a:rPr lang="en-US" sz="11200" dirty="0" smtClean="0"/>
              <a:t>		Types of bridges-scour-afflux –waterway</a:t>
            </a:r>
          </a:p>
          <a:p>
            <a:pPr>
              <a:buNone/>
            </a:pPr>
            <a:endParaRPr lang="en-US" sz="11200" dirty="0" smtClean="0"/>
          </a:p>
          <a:p>
            <a:pPr>
              <a:buNone/>
            </a:pPr>
            <a:endParaRPr lang="en-US" sz="11200" dirty="0" smtClean="0"/>
          </a:p>
          <a:p>
            <a:pPr>
              <a:buNone/>
            </a:pPr>
            <a:r>
              <a:rPr lang="en-US" sz="12800" dirty="0" smtClean="0">
                <a:solidFill>
                  <a:srgbClr val="00B0F0"/>
                </a:solidFill>
              </a:rPr>
              <a:t>10	Bridge foundation</a:t>
            </a:r>
            <a:r>
              <a:rPr lang="en-US" sz="11200" dirty="0" smtClean="0"/>
              <a:t>					Types of Bridge Foundation adopted – well 	Foundation- caisson's </a:t>
            </a:r>
          </a:p>
          <a:p>
            <a:pPr>
              <a:buNone/>
            </a:pPr>
            <a:r>
              <a:rPr lang="en-US" sz="11200" dirty="0" smtClean="0"/>
              <a:t>		Foundation and Coffer dams</a:t>
            </a:r>
          </a:p>
          <a:p>
            <a:pPr>
              <a:buNone/>
            </a:pPr>
            <a:endParaRPr lang="en-US" sz="11200" dirty="0" smtClean="0"/>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533400"/>
            <a:ext cx="3124200" cy="591312"/>
          </a:xfrm>
        </p:spPr>
        <p:style>
          <a:lnRef idx="1">
            <a:schemeClr val="accent5"/>
          </a:lnRef>
          <a:fillRef idx="2">
            <a:schemeClr val="accent5"/>
          </a:fillRef>
          <a:effectRef idx="1">
            <a:schemeClr val="accent5"/>
          </a:effectRef>
          <a:fontRef idx="minor">
            <a:schemeClr val="dk1"/>
          </a:fontRef>
        </p:style>
        <p:txBody>
          <a:bodyPr>
            <a:noAutofit/>
          </a:bodyPr>
          <a:lstStyle/>
          <a:p>
            <a:pPr algn="ctr"/>
            <a:r>
              <a:rPr lang="en-US" sz="4000" b="1" u="sng" dirty="0" smtClean="0">
                <a:solidFill>
                  <a:srgbClr val="C00000"/>
                </a:solidFill>
              </a:rPr>
              <a:t>SCOURING</a:t>
            </a:r>
            <a:endParaRPr lang="en-US" sz="4000" b="1" u="sng" dirty="0">
              <a:solidFill>
                <a:srgbClr val="C00000"/>
              </a:solidFill>
            </a:endParaRPr>
          </a:p>
        </p:txBody>
      </p:sp>
      <p:pic>
        <p:nvPicPr>
          <p:cNvPr id="4" name="Content Placeholder 3" descr="scour4.jpg"/>
          <p:cNvPicPr>
            <a:picLocks noGrp="1" noChangeAspect="1"/>
          </p:cNvPicPr>
          <p:nvPr>
            <p:ph idx="1"/>
          </p:nvPr>
        </p:nvPicPr>
        <p:blipFill>
          <a:blip r:embed="rId2" cstate="print"/>
          <a:stretch>
            <a:fillRect/>
          </a:stretch>
        </p:blipFill>
        <p:spPr>
          <a:xfrm>
            <a:off x="0" y="1143000"/>
            <a:ext cx="9144000" cy="5715000"/>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533400"/>
            <a:ext cx="3124200" cy="591312"/>
          </a:xfrm>
        </p:spPr>
        <p:style>
          <a:lnRef idx="1">
            <a:schemeClr val="accent5"/>
          </a:lnRef>
          <a:fillRef idx="2">
            <a:schemeClr val="accent5"/>
          </a:fillRef>
          <a:effectRef idx="1">
            <a:schemeClr val="accent5"/>
          </a:effectRef>
          <a:fontRef idx="minor">
            <a:schemeClr val="dk1"/>
          </a:fontRef>
        </p:style>
        <p:txBody>
          <a:bodyPr>
            <a:noAutofit/>
          </a:bodyPr>
          <a:lstStyle/>
          <a:p>
            <a:pPr algn="ctr"/>
            <a:r>
              <a:rPr lang="en-US" sz="4000" b="1" u="sng" dirty="0" smtClean="0">
                <a:solidFill>
                  <a:srgbClr val="C00000"/>
                </a:solidFill>
              </a:rPr>
              <a:t>SCOURING</a:t>
            </a:r>
            <a:endParaRPr lang="en-US" sz="4000" b="1" u="sng" dirty="0">
              <a:solidFill>
                <a:srgbClr val="C00000"/>
              </a:solidFill>
            </a:endParaRPr>
          </a:p>
        </p:txBody>
      </p:sp>
      <p:pic>
        <p:nvPicPr>
          <p:cNvPr id="6" name="Content Placeholder 5" descr="BSDMS_8.jpg"/>
          <p:cNvPicPr>
            <a:picLocks noGrp="1" noChangeAspect="1"/>
          </p:cNvPicPr>
          <p:nvPr>
            <p:ph idx="1"/>
          </p:nvPr>
        </p:nvPicPr>
        <p:blipFill>
          <a:blip r:embed="rId2"/>
          <a:stretch>
            <a:fillRect/>
          </a:stretch>
        </p:blipFill>
        <p:spPr>
          <a:xfrm>
            <a:off x="0" y="1143000"/>
            <a:ext cx="9144000" cy="5714999"/>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24578" name="Picture 2" descr="C:\Users\lenovo\Desktop\Bridge PPT\Arch-bridge 1.jpg"/>
          <p:cNvPicPr>
            <a:picLocks noChangeAspect="1" noChangeArrowheads="1"/>
          </p:cNvPicPr>
          <p:nvPr/>
        </p:nvPicPr>
        <p:blipFill>
          <a:blip r:embed="rId2"/>
          <a:srcRect/>
          <a:stretch>
            <a:fillRect/>
          </a:stretch>
        </p:blipFill>
        <p:spPr bwMode="auto">
          <a:xfrm>
            <a:off x="0" y="762000"/>
            <a:ext cx="9144000" cy="6096000"/>
          </a:xfrm>
          <a:prstGeom prst="rect">
            <a:avLst/>
          </a:prstGeom>
          <a:noFill/>
        </p:spPr>
      </p:pic>
      <p:sp>
        <p:nvSpPr>
          <p:cNvPr id="5" name="Title 1"/>
          <p:cNvSpPr>
            <a:spLocks noGrp="1"/>
          </p:cNvSpPr>
          <p:nvPr>
            <p:ph type="title"/>
          </p:nvPr>
        </p:nvSpPr>
        <p:spPr>
          <a:xfrm>
            <a:off x="3048000" y="0"/>
            <a:ext cx="3124200" cy="685800"/>
          </a:xfrm>
        </p:spPr>
        <p:style>
          <a:lnRef idx="1">
            <a:schemeClr val="accent5"/>
          </a:lnRef>
          <a:fillRef idx="2">
            <a:schemeClr val="accent5"/>
          </a:fillRef>
          <a:effectRef idx="1">
            <a:schemeClr val="accent5"/>
          </a:effectRef>
          <a:fontRef idx="minor">
            <a:schemeClr val="dk1"/>
          </a:fontRef>
        </p:style>
        <p:txBody>
          <a:bodyPr>
            <a:noAutofit/>
          </a:bodyPr>
          <a:lstStyle/>
          <a:p>
            <a:pPr algn="ctr"/>
            <a:r>
              <a:rPr lang="en-US" sz="4000" b="1" u="sng" dirty="0" smtClean="0">
                <a:solidFill>
                  <a:srgbClr val="C00000"/>
                </a:solidFill>
              </a:rPr>
              <a:t>Free board</a:t>
            </a:r>
            <a:endParaRPr lang="en-US" sz="4000" b="1" u="sng" dirty="0">
              <a:solidFill>
                <a:srgbClr val="C0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5" name="Title 1"/>
          <p:cNvSpPr>
            <a:spLocks noGrp="1"/>
          </p:cNvSpPr>
          <p:nvPr>
            <p:ph type="title"/>
          </p:nvPr>
        </p:nvSpPr>
        <p:spPr>
          <a:xfrm>
            <a:off x="3048000" y="0"/>
            <a:ext cx="3124200" cy="685800"/>
          </a:xfrm>
        </p:spPr>
        <p:style>
          <a:lnRef idx="1">
            <a:schemeClr val="accent5"/>
          </a:lnRef>
          <a:fillRef idx="2">
            <a:schemeClr val="accent5"/>
          </a:fillRef>
          <a:effectRef idx="1">
            <a:schemeClr val="accent5"/>
          </a:effectRef>
          <a:fontRef idx="minor">
            <a:schemeClr val="dk1"/>
          </a:fontRef>
        </p:style>
        <p:txBody>
          <a:bodyPr>
            <a:noAutofit/>
          </a:bodyPr>
          <a:lstStyle/>
          <a:p>
            <a:pPr algn="ctr"/>
            <a:r>
              <a:rPr lang="en-US" sz="4000" b="1" u="sng" dirty="0" smtClean="0">
                <a:solidFill>
                  <a:srgbClr val="C00000"/>
                </a:solidFill>
              </a:rPr>
              <a:t>Free board</a:t>
            </a:r>
            <a:endParaRPr lang="en-US" sz="4000" b="1" u="sng" dirty="0">
              <a:solidFill>
                <a:srgbClr val="C00000"/>
              </a:solidFill>
            </a:endParaRPr>
          </a:p>
        </p:txBody>
      </p:sp>
      <p:pic>
        <p:nvPicPr>
          <p:cNvPr id="2050" name="Picture 2"/>
          <p:cNvPicPr>
            <a:picLocks noChangeAspect="1" noChangeArrowheads="1"/>
          </p:cNvPicPr>
          <p:nvPr/>
        </p:nvPicPr>
        <p:blipFill>
          <a:blip r:embed="rId2"/>
          <a:srcRect/>
          <a:stretch>
            <a:fillRect/>
          </a:stretch>
        </p:blipFill>
        <p:spPr bwMode="auto">
          <a:xfrm>
            <a:off x="0" y="762000"/>
            <a:ext cx="9144000" cy="6096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457200" y="1935164"/>
          <a:ext cx="8229600" cy="3398835"/>
        </p:xfrm>
        <a:graphic>
          <a:graphicData uri="http://schemas.openxmlformats.org/drawingml/2006/table">
            <a:tbl>
              <a:tblPr firstRow="1" bandRow="1">
                <a:tableStyleId>{5C22544A-7EE6-4342-B048-85BDC9FD1C3A}</a:tableStyleId>
              </a:tblPr>
              <a:tblGrid>
                <a:gridCol w="4114800"/>
                <a:gridCol w="4114800"/>
              </a:tblGrid>
              <a:tr h="679767">
                <a:tc>
                  <a:txBody>
                    <a:bodyPr/>
                    <a:lstStyle/>
                    <a:p>
                      <a:pPr algn="ctr"/>
                      <a:r>
                        <a:rPr lang="en-US" sz="2400" dirty="0" smtClean="0">
                          <a:latin typeface="+mj-lt"/>
                        </a:rPr>
                        <a:t>TYPE OF BRIDGE</a:t>
                      </a:r>
                      <a:endParaRPr lang="en-US" sz="2400" dirty="0">
                        <a:latin typeface="+mj-lt"/>
                      </a:endParaRPr>
                    </a:p>
                  </a:txBody>
                  <a:tcPr/>
                </a:tc>
                <a:tc>
                  <a:txBody>
                    <a:bodyPr/>
                    <a:lstStyle/>
                    <a:p>
                      <a:pPr algn="ctr"/>
                      <a:r>
                        <a:rPr lang="en-US" sz="2400" dirty="0" smtClean="0">
                          <a:latin typeface="+mj-lt"/>
                        </a:rPr>
                        <a:t>FREE BOARD</a:t>
                      </a:r>
                      <a:endParaRPr lang="en-US" sz="2400" dirty="0">
                        <a:latin typeface="+mj-lt"/>
                      </a:endParaRPr>
                    </a:p>
                  </a:txBody>
                  <a:tcPr/>
                </a:tc>
              </a:tr>
              <a:tr h="679767">
                <a:tc>
                  <a:txBody>
                    <a:bodyPr/>
                    <a:lstStyle/>
                    <a:p>
                      <a:pPr algn="ctr"/>
                      <a:r>
                        <a:rPr lang="en-US" sz="2400" dirty="0" smtClean="0">
                          <a:latin typeface="+mj-lt"/>
                        </a:rPr>
                        <a:t>ARCH</a:t>
                      </a:r>
                      <a:endParaRPr lang="en-US" sz="2400" dirty="0">
                        <a:latin typeface="+mj-lt"/>
                      </a:endParaRPr>
                    </a:p>
                  </a:txBody>
                  <a:tcPr/>
                </a:tc>
                <a:tc>
                  <a:txBody>
                    <a:bodyPr/>
                    <a:lstStyle/>
                    <a:p>
                      <a:pPr algn="ctr"/>
                      <a:r>
                        <a:rPr lang="en-US" sz="2400" dirty="0" smtClean="0">
                          <a:latin typeface="+mj-lt"/>
                        </a:rPr>
                        <a:t>300MM</a:t>
                      </a:r>
                      <a:endParaRPr lang="en-US" sz="2400" dirty="0">
                        <a:latin typeface="+mj-lt"/>
                      </a:endParaRPr>
                    </a:p>
                  </a:txBody>
                  <a:tcPr/>
                </a:tc>
              </a:tr>
              <a:tr h="679767">
                <a:tc>
                  <a:txBody>
                    <a:bodyPr/>
                    <a:lstStyle/>
                    <a:p>
                      <a:pPr algn="ctr"/>
                      <a:r>
                        <a:rPr lang="en-US" sz="2400" dirty="0" smtClean="0">
                          <a:latin typeface="+mj-lt"/>
                        </a:rPr>
                        <a:t>GIRDER</a:t>
                      </a:r>
                      <a:endParaRPr lang="en-US" sz="2400" dirty="0">
                        <a:latin typeface="+mj-lt"/>
                      </a:endParaRPr>
                    </a:p>
                  </a:txBody>
                  <a:tcPr/>
                </a:tc>
                <a:tc>
                  <a:txBody>
                    <a:bodyPr/>
                    <a:lstStyle/>
                    <a:p>
                      <a:pPr algn="ctr"/>
                      <a:r>
                        <a:rPr lang="en-US" sz="2400" dirty="0" smtClean="0">
                          <a:latin typeface="+mj-lt"/>
                        </a:rPr>
                        <a:t>600-900MM</a:t>
                      </a:r>
                      <a:endParaRPr lang="en-US" sz="2400" dirty="0">
                        <a:latin typeface="+mj-lt"/>
                      </a:endParaRPr>
                    </a:p>
                  </a:txBody>
                  <a:tcPr/>
                </a:tc>
              </a:tr>
              <a:tr h="679767">
                <a:tc>
                  <a:txBody>
                    <a:bodyPr/>
                    <a:lstStyle/>
                    <a:p>
                      <a:pPr algn="ctr"/>
                      <a:r>
                        <a:rPr lang="en-US" sz="2400" dirty="0" smtClean="0">
                          <a:latin typeface="+mj-lt"/>
                        </a:rPr>
                        <a:t>NAVIGABLE</a:t>
                      </a:r>
                      <a:endParaRPr lang="en-US" sz="2400" dirty="0">
                        <a:latin typeface="+mj-lt"/>
                      </a:endParaRPr>
                    </a:p>
                  </a:txBody>
                  <a:tcPr/>
                </a:tc>
                <a:tc>
                  <a:txBody>
                    <a:bodyPr/>
                    <a:lstStyle/>
                    <a:p>
                      <a:pPr algn="ctr"/>
                      <a:r>
                        <a:rPr lang="en-US" sz="2400" dirty="0" smtClean="0">
                          <a:latin typeface="+mj-lt"/>
                        </a:rPr>
                        <a:t>2400-3000MM</a:t>
                      </a:r>
                      <a:endParaRPr lang="en-US" sz="2400" dirty="0">
                        <a:latin typeface="+mj-lt"/>
                      </a:endParaRPr>
                    </a:p>
                  </a:txBody>
                  <a:tcPr/>
                </a:tc>
              </a:tr>
              <a:tr h="679767">
                <a:tc>
                  <a:txBody>
                    <a:bodyPr/>
                    <a:lstStyle/>
                    <a:p>
                      <a:pPr algn="ctr"/>
                      <a:r>
                        <a:rPr lang="en-US" sz="2400" dirty="0" smtClean="0">
                          <a:latin typeface="+mj-lt"/>
                        </a:rPr>
                        <a:t>HIGH LEVEL BRIDGES</a:t>
                      </a:r>
                      <a:endParaRPr lang="en-US" sz="2400" dirty="0">
                        <a:latin typeface="+mj-lt"/>
                      </a:endParaRPr>
                    </a:p>
                  </a:txBody>
                  <a:tcPr/>
                </a:tc>
                <a:tc>
                  <a:txBody>
                    <a:bodyPr/>
                    <a:lstStyle/>
                    <a:p>
                      <a:pPr algn="ctr"/>
                      <a:r>
                        <a:rPr lang="en-US" sz="2400" dirty="0" smtClean="0">
                          <a:latin typeface="+mj-lt"/>
                        </a:rPr>
                        <a:t>600MM</a:t>
                      </a:r>
                      <a:endParaRPr lang="en-US" sz="2400" dirty="0">
                        <a:latin typeface="+mj-lt"/>
                      </a:endParaRPr>
                    </a:p>
                  </a:txBody>
                  <a:tcPr/>
                </a:tc>
              </a:tr>
            </a:tbl>
          </a:graphicData>
        </a:graphic>
      </p:graphicFrame>
      <p:sp>
        <p:nvSpPr>
          <p:cNvPr id="4" name="Title 1"/>
          <p:cNvSpPr>
            <a:spLocks noGrp="1"/>
          </p:cNvSpPr>
          <p:nvPr>
            <p:ph type="title"/>
          </p:nvPr>
        </p:nvSpPr>
        <p:spPr>
          <a:xfrm>
            <a:off x="457200" y="704088"/>
            <a:ext cx="8229600" cy="591312"/>
          </a:xfrm>
        </p:spPr>
        <p:style>
          <a:lnRef idx="1">
            <a:schemeClr val="accent5"/>
          </a:lnRef>
          <a:fillRef idx="2">
            <a:schemeClr val="accent5"/>
          </a:fillRef>
          <a:effectRef idx="1">
            <a:schemeClr val="accent5"/>
          </a:effectRef>
          <a:fontRef idx="minor">
            <a:schemeClr val="dk1"/>
          </a:fontRef>
        </p:style>
        <p:txBody>
          <a:bodyPr>
            <a:noAutofit/>
          </a:bodyPr>
          <a:lstStyle/>
          <a:p>
            <a:pPr algn="ctr"/>
            <a:r>
              <a:rPr lang="en-US" sz="4000" b="1" u="sng" dirty="0" smtClean="0">
                <a:solidFill>
                  <a:srgbClr val="C00000"/>
                </a:solidFill>
              </a:rPr>
              <a:t>Free board</a:t>
            </a:r>
            <a:endParaRPr lang="en-US" sz="4000" b="1" u="sng" dirty="0">
              <a:solidFill>
                <a:srgbClr val="C0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28600"/>
            <a:ext cx="5943600" cy="609600"/>
          </a:xfrm>
        </p:spPr>
        <p:style>
          <a:lnRef idx="1">
            <a:schemeClr val="accent1"/>
          </a:lnRef>
          <a:fillRef idx="2">
            <a:schemeClr val="accent1"/>
          </a:fillRef>
          <a:effectRef idx="1">
            <a:schemeClr val="accent1"/>
          </a:effectRef>
          <a:fontRef idx="minor">
            <a:schemeClr val="dk1"/>
          </a:fontRef>
        </p:style>
        <p:txBody>
          <a:bodyPr>
            <a:noAutofit/>
          </a:bodyPr>
          <a:lstStyle/>
          <a:p>
            <a:pPr algn="ctr"/>
            <a:r>
              <a:rPr lang="en-US" sz="3200" b="1" dirty="0" smtClean="0">
                <a:solidFill>
                  <a:srgbClr val="C00000"/>
                </a:solidFill>
              </a:rPr>
              <a:t>10. BRIDGE FOUNDATOION</a:t>
            </a:r>
            <a:endParaRPr lang="en-US" sz="3200" b="1" dirty="0">
              <a:solidFill>
                <a:srgbClr val="C00000"/>
              </a:solidFill>
            </a:endParaRPr>
          </a:p>
        </p:txBody>
      </p:sp>
      <p:sp>
        <p:nvSpPr>
          <p:cNvPr id="3" name="Content Placeholder 2"/>
          <p:cNvSpPr>
            <a:spLocks noGrp="1"/>
          </p:cNvSpPr>
          <p:nvPr>
            <p:ph idx="1"/>
          </p:nvPr>
        </p:nvSpPr>
        <p:spPr>
          <a:xfrm>
            <a:off x="304800" y="1219200"/>
            <a:ext cx="8534400" cy="5410200"/>
          </a:xfrm>
        </p:spPr>
        <p:txBody>
          <a:bodyPr/>
          <a:lstStyle/>
          <a:p>
            <a:pPr algn="just">
              <a:buNone/>
            </a:pPr>
            <a:r>
              <a:rPr lang="en-US" dirty="0" smtClean="0"/>
              <a:t>		</a:t>
            </a:r>
            <a:endParaRPr lang="en-US" dirty="0">
              <a:latin typeface="+mj-lt"/>
            </a:endParaRPr>
          </a:p>
        </p:txBody>
      </p:sp>
      <p:sp>
        <p:nvSpPr>
          <p:cNvPr id="4" name="TextBox 3"/>
          <p:cNvSpPr txBox="1"/>
          <p:nvPr/>
        </p:nvSpPr>
        <p:spPr>
          <a:xfrm>
            <a:off x="609600" y="1219200"/>
            <a:ext cx="8001000" cy="3108543"/>
          </a:xfrm>
          <a:prstGeom prst="rect">
            <a:avLst/>
          </a:prstGeom>
          <a:noFill/>
        </p:spPr>
        <p:txBody>
          <a:bodyPr wrap="square" rtlCol="0">
            <a:spAutoFit/>
          </a:bodyPr>
          <a:lstStyle/>
          <a:p>
            <a:pPr algn="just"/>
            <a:r>
              <a:rPr lang="en-US" dirty="0" smtClean="0"/>
              <a:t>		</a:t>
            </a:r>
            <a:r>
              <a:rPr lang="en-US" sz="4000" dirty="0" smtClean="0">
                <a:latin typeface="+mj-lt"/>
              </a:rPr>
              <a:t>A foundation is a part of the structure which is directly in contact with the ground. It transfers the load of the structure to the soil below</a:t>
            </a:r>
            <a:r>
              <a:rPr lang="en-US" dirty="0" smtClean="0">
                <a:latin typeface="+mj-lt"/>
              </a:rPr>
              <a:t>.</a:t>
            </a:r>
          </a:p>
          <a:p>
            <a:endParaRPr lang="en-US" dirty="0" smtClean="0">
              <a:latin typeface="+mj-lt"/>
            </a:endParaRPr>
          </a:p>
          <a:p>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33400"/>
          </a:xfrm>
        </p:spPr>
        <p:txBody>
          <a:bodyPr>
            <a:normAutofit fontScale="90000"/>
          </a:bodyPr>
          <a:lstStyle/>
          <a:p>
            <a:r>
              <a:rPr lang="en-US" sz="3600" b="1" u="sng" dirty="0" smtClean="0"/>
              <a:t>FUNCTIONS OF FOUNDATION</a:t>
            </a:r>
            <a:endParaRPr lang="en-US" sz="3600" b="1" u="sng" dirty="0"/>
          </a:p>
        </p:txBody>
      </p:sp>
      <p:sp>
        <p:nvSpPr>
          <p:cNvPr id="3" name="Content Placeholder 2"/>
          <p:cNvSpPr>
            <a:spLocks noGrp="1"/>
          </p:cNvSpPr>
          <p:nvPr>
            <p:ph idx="1"/>
          </p:nvPr>
        </p:nvSpPr>
        <p:spPr>
          <a:xfrm>
            <a:off x="457200" y="838200"/>
            <a:ext cx="8229600" cy="5486400"/>
          </a:xfrm>
        </p:spPr>
        <p:txBody>
          <a:bodyPr>
            <a:normAutofit/>
          </a:bodyPr>
          <a:lstStyle/>
          <a:p>
            <a:pPr>
              <a:buFont typeface="Wingdings" pitchFamily="2" charset="2"/>
              <a:buChar char="v"/>
            </a:pPr>
            <a:endParaRPr lang="en-US" sz="2000" dirty="0" smtClean="0"/>
          </a:p>
          <a:p>
            <a:pPr algn="just">
              <a:buFont typeface="Wingdings" pitchFamily="2" charset="2"/>
              <a:buChar char="v"/>
            </a:pPr>
            <a:r>
              <a:rPr lang="en-US" sz="2400" dirty="0" smtClean="0"/>
              <a:t>To provide a levelled base  for the construction of pier and abutments.</a:t>
            </a:r>
          </a:p>
          <a:p>
            <a:pPr algn="just">
              <a:buFont typeface="Wingdings" pitchFamily="2" charset="2"/>
              <a:buChar char="v"/>
            </a:pPr>
            <a:r>
              <a:rPr lang="en-US" sz="2400" dirty="0" smtClean="0"/>
              <a:t>To keep the intensity of pressure within safe limits of the bearing capacity of soil.</a:t>
            </a:r>
          </a:p>
          <a:p>
            <a:pPr algn="just">
              <a:buFont typeface="Wingdings" pitchFamily="2" charset="2"/>
              <a:buChar char="v"/>
            </a:pPr>
            <a:r>
              <a:rPr lang="en-US" sz="2400" dirty="0" smtClean="0"/>
              <a:t>To prevent tilting and overturning of Pier and Abutment. </a:t>
            </a:r>
          </a:p>
          <a:p>
            <a:pPr algn="just">
              <a:buFont typeface="Wingdings" pitchFamily="2" charset="2"/>
              <a:buChar char="v"/>
            </a:pPr>
            <a:r>
              <a:rPr lang="en-US" sz="2400" dirty="0" smtClean="0"/>
              <a:t>To prevent escape of supporting material of river bed.</a:t>
            </a:r>
          </a:p>
          <a:p>
            <a:pPr algn="just">
              <a:buFont typeface="Wingdings" pitchFamily="2" charset="2"/>
              <a:buChar char="v"/>
            </a:pPr>
            <a:r>
              <a:rPr lang="en-US" sz="2400" dirty="0" smtClean="0"/>
              <a:t>To prevent unequal settlement of sub soil by transferring load uniformly.</a:t>
            </a:r>
          </a:p>
          <a:p>
            <a:pPr algn="just">
              <a:buFont typeface="Wingdings" pitchFamily="2" charset="2"/>
              <a:buChar char="v"/>
            </a:pPr>
            <a:r>
              <a:rPr lang="en-US" sz="2400" dirty="0" smtClean="0"/>
              <a:t>To provide stability to the bridge.</a:t>
            </a:r>
          </a:p>
          <a:p>
            <a:pPr>
              <a:buFont typeface="Wingdings" pitchFamily="2" charset="2"/>
              <a:buChar char="v"/>
            </a:pPr>
            <a:endParaRPr lang="en-US" sz="20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33400"/>
          </a:xfrm>
        </p:spPr>
        <p:txBody>
          <a:bodyPr>
            <a:normAutofit fontScale="90000"/>
          </a:bodyPr>
          <a:lstStyle/>
          <a:p>
            <a:r>
              <a:rPr lang="en-US" sz="3600" b="1" u="sng" dirty="0" smtClean="0"/>
              <a:t>FACTORS AFFECTING TYPE OF FOUNDATION</a:t>
            </a:r>
            <a:endParaRPr lang="en-US" sz="3600" b="1" u="sng" dirty="0"/>
          </a:p>
        </p:txBody>
      </p:sp>
      <p:sp>
        <p:nvSpPr>
          <p:cNvPr id="3" name="Content Placeholder 2"/>
          <p:cNvSpPr>
            <a:spLocks noGrp="1"/>
          </p:cNvSpPr>
          <p:nvPr>
            <p:ph idx="1"/>
          </p:nvPr>
        </p:nvSpPr>
        <p:spPr>
          <a:xfrm>
            <a:off x="457200" y="838200"/>
            <a:ext cx="8229600" cy="5486400"/>
          </a:xfrm>
        </p:spPr>
        <p:txBody>
          <a:bodyPr>
            <a:normAutofit/>
          </a:bodyPr>
          <a:lstStyle/>
          <a:p>
            <a:pPr>
              <a:buFont typeface="Wingdings" pitchFamily="2" charset="2"/>
              <a:buChar char="v"/>
            </a:pPr>
            <a:endParaRPr lang="en-US" sz="2000" dirty="0" smtClean="0"/>
          </a:p>
          <a:p>
            <a:pPr algn="just">
              <a:buFont typeface="Wingdings" pitchFamily="2" charset="2"/>
              <a:buChar char="v"/>
            </a:pPr>
            <a:r>
              <a:rPr lang="en-US" sz="2800" dirty="0" smtClean="0"/>
              <a:t>Nature of sub soil</a:t>
            </a:r>
          </a:p>
          <a:p>
            <a:pPr algn="just">
              <a:buFont typeface="Wingdings" pitchFamily="2" charset="2"/>
              <a:buChar char="v"/>
            </a:pPr>
            <a:r>
              <a:rPr lang="en-US" sz="2800" dirty="0" smtClean="0"/>
              <a:t>Type of bridge.</a:t>
            </a:r>
          </a:p>
          <a:p>
            <a:pPr algn="just">
              <a:buFont typeface="Wingdings" pitchFamily="2" charset="2"/>
              <a:buChar char="v"/>
            </a:pPr>
            <a:r>
              <a:rPr lang="en-US" sz="2800" dirty="0" smtClean="0"/>
              <a:t>Velocity of stream or river water.</a:t>
            </a:r>
          </a:p>
          <a:p>
            <a:pPr algn="just">
              <a:buFont typeface="Wingdings" pitchFamily="2" charset="2"/>
              <a:buChar char="v"/>
            </a:pPr>
            <a:r>
              <a:rPr lang="en-US" sz="2800" dirty="0" smtClean="0"/>
              <a:t>LWL and depth of water at site.</a:t>
            </a:r>
          </a:p>
          <a:p>
            <a:pPr algn="just">
              <a:buFont typeface="Wingdings" pitchFamily="2" charset="2"/>
              <a:buChar char="v"/>
            </a:pPr>
            <a:r>
              <a:rPr lang="en-US" sz="2800" dirty="0" smtClean="0"/>
              <a:t>Depth of scour.</a:t>
            </a:r>
          </a:p>
          <a:p>
            <a:pPr algn="just">
              <a:buFont typeface="Wingdings" pitchFamily="2" charset="2"/>
              <a:buChar char="v"/>
            </a:pPr>
            <a:r>
              <a:rPr lang="en-US" sz="2800" dirty="0" smtClean="0"/>
              <a:t>Nature and extent of difficulties.</a:t>
            </a:r>
          </a:p>
          <a:p>
            <a:pPr algn="just">
              <a:buFont typeface="Wingdings" pitchFamily="2" charset="2"/>
              <a:buChar char="v"/>
            </a:pPr>
            <a:r>
              <a:rPr lang="en-US" sz="2800" dirty="0" smtClean="0"/>
              <a:t>Availability of equipments.</a:t>
            </a:r>
          </a:p>
          <a:p>
            <a:pPr algn="just">
              <a:buFont typeface="Wingdings" pitchFamily="2" charset="2"/>
              <a:buChar char="v"/>
            </a:pPr>
            <a:r>
              <a:rPr lang="en-US" sz="2800" dirty="0" smtClean="0"/>
              <a:t>Availability of skilled labour and materials.</a:t>
            </a:r>
          </a:p>
          <a:p>
            <a:pPr algn="just">
              <a:buFont typeface="Wingdings" pitchFamily="2" charset="2"/>
              <a:buChar char="v"/>
            </a:pPr>
            <a:r>
              <a:rPr lang="en-US" sz="2800" dirty="0" smtClean="0"/>
              <a:t>Load on the foundation.</a:t>
            </a:r>
          </a:p>
          <a:p>
            <a:pPr>
              <a:buFont typeface="Wingdings" pitchFamily="2" charset="2"/>
              <a:buChar char="v"/>
            </a:pPr>
            <a:endParaRPr lang="en-US" sz="2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fontScale="90000"/>
          </a:bodyPr>
          <a:lstStyle/>
          <a:p>
            <a:r>
              <a:rPr lang="en-US" b="1" u="sng" dirty="0" smtClean="0"/>
              <a:t>TYPES OF FOUNDATION</a:t>
            </a:r>
            <a:endParaRPr lang="en-US" b="1" u="sng" dirty="0"/>
          </a:p>
        </p:txBody>
      </p:sp>
      <p:sp>
        <p:nvSpPr>
          <p:cNvPr id="3" name="Content Placeholder 2"/>
          <p:cNvSpPr>
            <a:spLocks noGrp="1"/>
          </p:cNvSpPr>
          <p:nvPr>
            <p:ph idx="1"/>
          </p:nvPr>
        </p:nvSpPr>
        <p:spPr>
          <a:xfrm>
            <a:off x="457200" y="762000"/>
            <a:ext cx="8229600" cy="5562600"/>
          </a:xfrm>
        </p:spPr>
        <p:txBody>
          <a:bodyPr/>
          <a:lstStyle/>
          <a:p>
            <a:r>
              <a:rPr lang="en-US" dirty="0" smtClean="0"/>
              <a:t>Shallow foundation.</a:t>
            </a:r>
          </a:p>
          <a:p>
            <a:r>
              <a:rPr lang="en-US" dirty="0" smtClean="0"/>
              <a:t>Deep foundation.</a:t>
            </a:r>
          </a:p>
          <a:p>
            <a:endParaRPr lang="en-US" dirty="0" smtClean="0"/>
          </a:p>
          <a:p>
            <a:r>
              <a:rPr lang="en-US" dirty="0" smtClean="0"/>
              <a:t>Open foundation</a:t>
            </a:r>
          </a:p>
          <a:p>
            <a:r>
              <a:rPr lang="en-US" dirty="0" smtClean="0"/>
              <a:t>Raft foundation.</a:t>
            </a:r>
          </a:p>
          <a:p>
            <a:r>
              <a:rPr lang="en-US" dirty="0" smtClean="0"/>
              <a:t>Pile foundation</a:t>
            </a:r>
          </a:p>
          <a:p>
            <a:r>
              <a:rPr lang="en-US" dirty="0" smtClean="0"/>
              <a:t>Well foundation.</a:t>
            </a:r>
          </a:p>
          <a:p>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normAutofit fontScale="90000"/>
          </a:bodyPr>
          <a:lstStyle/>
          <a:p>
            <a:r>
              <a:rPr lang="en-US" b="1" u="sng" dirty="0" smtClean="0"/>
              <a:t>TYPES OF PILES</a:t>
            </a:r>
            <a:endParaRPr lang="en-US" b="1" u="sng" dirty="0"/>
          </a:p>
        </p:txBody>
      </p:sp>
      <p:sp>
        <p:nvSpPr>
          <p:cNvPr id="3" name="Content Placeholder 2"/>
          <p:cNvSpPr>
            <a:spLocks noGrp="1"/>
          </p:cNvSpPr>
          <p:nvPr>
            <p:ph idx="1"/>
          </p:nvPr>
        </p:nvSpPr>
        <p:spPr>
          <a:xfrm>
            <a:off x="457200" y="1295400"/>
            <a:ext cx="8229600" cy="5029200"/>
          </a:xfrm>
        </p:spPr>
        <p:txBody>
          <a:bodyPr/>
          <a:lstStyle/>
          <a:p>
            <a:r>
              <a:rPr lang="en-US" dirty="0" smtClean="0"/>
              <a:t>Bearing </a:t>
            </a:r>
            <a:r>
              <a:rPr lang="en-US" dirty="0" smtClean="0"/>
              <a:t>piles.</a:t>
            </a:r>
          </a:p>
          <a:p>
            <a:r>
              <a:rPr lang="en-US" dirty="0" smtClean="0"/>
              <a:t>Friction piles.</a:t>
            </a:r>
          </a:p>
          <a:p>
            <a:r>
              <a:rPr lang="en-US" dirty="0" smtClean="0"/>
              <a:t>Sheet piles.</a:t>
            </a:r>
          </a:p>
          <a:p>
            <a:r>
              <a:rPr lang="en-US" dirty="0" smtClean="0"/>
              <a:t>Fender piles.</a:t>
            </a:r>
          </a:p>
          <a:p>
            <a:r>
              <a:rPr lang="en-US" dirty="0" smtClean="0"/>
              <a:t>Anchor piles.</a:t>
            </a:r>
          </a:p>
          <a:p>
            <a:r>
              <a:rPr lang="en-US" dirty="0" smtClean="0"/>
              <a:t>Batter piles.</a:t>
            </a:r>
          </a:p>
          <a:p>
            <a:r>
              <a:rPr lang="en-US" dirty="0" smtClean="0"/>
              <a:t>Compaction piles.</a:t>
            </a:r>
          </a:p>
          <a:p>
            <a:r>
              <a:rPr lang="en-US" dirty="0" smtClean="0"/>
              <a:t>Screw piles.</a:t>
            </a:r>
          </a:p>
          <a:p>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257800"/>
          </a:xfrm>
        </p:spPr>
        <p:txBody>
          <a:bodyPr>
            <a:normAutofit fontScale="25000" lnSpcReduction="20000"/>
          </a:bodyPr>
          <a:lstStyle/>
          <a:p>
            <a:pPr>
              <a:buNone/>
            </a:pPr>
            <a:r>
              <a:rPr lang="en-US" sz="12800" dirty="0" smtClean="0">
                <a:solidFill>
                  <a:srgbClr val="00B0F0"/>
                </a:solidFill>
              </a:rPr>
              <a:t>11    Bridge Sub-structures &amp; Superstructure</a:t>
            </a:r>
            <a:r>
              <a:rPr lang="en-US" sz="9600" dirty="0" smtClean="0"/>
              <a:t>	Piers, types</a:t>
            </a:r>
          </a:p>
          <a:p>
            <a:pPr>
              <a:buNone/>
            </a:pPr>
            <a:r>
              <a:rPr lang="en-US" sz="9600" dirty="0" smtClean="0"/>
              <a:t>		Abutments, types </a:t>
            </a:r>
          </a:p>
          <a:p>
            <a:pPr>
              <a:buNone/>
            </a:pPr>
            <a:r>
              <a:rPr lang="en-US" sz="9600" dirty="0" smtClean="0"/>
              <a:t>		Wing walls, types</a:t>
            </a:r>
          </a:p>
          <a:p>
            <a:pPr>
              <a:buNone/>
            </a:pPr>
            <a:r>
              <a:rPr lang="en-US" sz="9600" dirty="0" smtClean="0"/>
              <a:t>		Bridge Bearings- Types</a:t>
            </a:r>
          </a:p>
          <a:p>
            <a:pPr>
              <a:buNone/>
            </a:pPr>
            <a:r>
              <a:rPr lang="en-US" sz="9600" dirty="0" smtClean="0"/>
              <a:t>		Application  of  IRC loading in design of bridges. </a:t>
            </a:r>
          </a:p>
          <a:p>
            <a:pPr>
              <a:buNone/>
            </a:pPr>
            <a:r>
              <a:rPr lang="en-US" sz="9600" dirty="0" smtClean="0"/>
              <a:t>		Approaches </a:t>
            </a:r>
          </a:p>
          <a:p>
            <a:pPr>
              <a:buNone/>
            </a:pPr>
            <a:endParaRPr lang="en-US" sz="9600" dirty="0" smtClean="0"/>
          </a:p>
          <a:p>
            <a:pPr>
              <a:buNone/>
            </a:pPr>
            <a:r>
              <a:rPr lang="en-US" sz="12800" dirty="0" smtClean="0">
                <a:solidFill>
                  <a:srgbClr val="00B0F0"/>
                </a:solidFill>
              </a:rPr>
              <a:t>12	Highway Bridges</a:t>
            </a:r>
            <a:r>
              <a:rPr lang="en-US" sz="9600" dirty="0" smtClean="0"/>
              <a:t>					Steel bridges – girder bridges, suspension bridges- 	brief description with sketches</a:t>
            </a:r>
          </a:p>
          <a:p>
            <a:pPr>
              <a:buNone/>
            </a:pPr>
            <a:r>
              <a:rPr lang="en-US" sz="9600" dirty="0" smtClean="0"/>
              <a:t>		RCC bridges – cantilever bridges ,T-beam and deck 	slab bridges- brief description with sketches, Pre 	stressed concrete bridges-advantages-types-Flyovers, 	Underpasses etc  </a:t>
            </a:r>
          </a:p>
          <a:p>
            <a:pPr>
              <a:buNone/>
            </a:pPr>
            <a:endParaRPr lang="en-US" dirty="0"/>
          </a:p>
        </p:txBody>
      </p:sp>
      <p:sp>
        <p:nvSpPr>
          <p:cNvPr id="4" name="Title 1"/>
          <p:cNvSpPr txBox="1">
            <a:spLocks/>
          </p:cNvSpPr>
          <p:nvPr/>
        </p:nvSpPr>
        <p:spPr>
          <a:xfrm>
            <a:off x="457200" y="228600"/>
            <a:ext cx="8229600" cy="533400"/>
          </a:xfrm>
          <a:prstGeom prst="rect">
            <a:avLst/>
          </a:prstGeom>
        </p:spPr>
        <p:style>
          <a:lnRef idx="3">
            <a:schemeClr val="lt1"/>
          </a:lnRef>
          <a:fillRef idx="1">
            <a:schemeClr val="accent2"/>
          </a:fillRef>
          <a:effectRef idx="1">
            <a:schemeClr val="accent2"/>
          </a:effectRef>
          <a:fontRef idx="minor">
            <a:schemeClr val="lt1"/>
          </a:fontRef>
        </p:style>
        <p:txBody>
          <a:bodyPr vert="horz" lIns="0" rIns="0" bIns="0" anchor="b">
            <a:normAutofit fontScale="25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5000" b="0" i="0" u="none" strike="noStrike" kern="1200" cap="none" spc="0" normalizeH="0" baseline="0" noProof="0" dirty="0" smtClean="0">
                <a:ln>
                  <a:noFill/>
                </a:ln>
                <a:solidFill>
                  <a:schemeClr val="lt1"/>
                </a:solidFill>
                <a:effectLst/>
                <a:uLnTx/>
                <a:uFillTx/>
                <a:latin typeface="+mn-lt"/>
                <a:ea typeface="+mn-ea"/>
                <a:cs typeface="+mn-cs"/>
              </a:rPr>
              <a:t/>
            </a:r>
            <a:br>
              <a:rPr kumimoji="0" lang="en-US" sz="5000" b="0" i="0" u="none" strike="noStrike" kern="1200" cap="none" spc="0" normalizeH="0" baseline="0" noProof="0" dirty="0" smtClean="0">
                <a:ln>
                  <a:noFill/>
                </a:ln>
                <a:solidFill>
                  <a:schemeClr val="lt1"/>
                </a:solidFill>
                <a:effectLst/>
                <a:uLnTx/>
                <a:uFillTx/>
                <a:latin typeface="+mn-lt"/>
                <a:ea typeface="+mn-ea"/>
                <a:cs typeface="+mn-cs"/>
              </a:rPr>
            </a:br>
            <a:r>
              <a:rPr kumimoji="0" lang="en-US" sz="9600" b="1" i="0" u="none" strike="noStrike" kern="1200" cap="none" spc="0" normalizeH="0" baseline="0" noProof="0" dirty="0" smtClean="0">
                <a:ln>
                  <a:noFill/>
                </a:ln>
                <a:solidFill>
                  <a:srgbClr val="7030A0"/>
                </a:solidFill>
                <a:effectLst/>
                <a:uLnTx/>
                <a:uFillTx/>
                <a:latin typeface="+mn-lt"/>
                <a:ea typeface="+mn-ea"/>
                <a:cs typeface="+mn-cs"/>
              </a:rPr>
              <a:t> </a:t>
            </a:r>
            <a:r>
              <a:rPr kumimoji="0" lang="en-US" sz="14400" b="1" i="0" u="none" strike="noStrike" kern="1200" cap="none" spc="0" normalizeH="0" baseline="0" noProof="0" dirty="0" smtClean="0">
                <a:ln>
                  <a:noFill/>
                </a:ln>
                <a:solidFill>
                  <a:srgbClr val="7030A0"/>
                </a:solidFill>
                <a:effectLst/>
                <a:uLnTx/>
                <a:uFillTx/>
                <a:latin typeface="+mn-lt"/>
                <a:ea typeface="+mn-ea"/>
                <a:cs typeface="+mn-cs"/>
              </a:rPr>
              <a:t>PART-B  ( Bridges)</a:t>
            </a:r>
            <a:endParaRPr kumimoji="0" lang="en-US" sz="14400" b="0" i="0" u="none" strike="noStrike" kern="1200" cap="none" spc="0" normalizeH="0" baseline="0" noProof="0" dirty="0">
              <a:ln>
                <a:noFill/>
              </a:ln>
              <a:solidFill>
                <a:srgbClr val="7030A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33400"/>
          </a:xfrm>
        </p:spPr>
        <p:txBody>
          <a:bodyPr>
            <a:normAutofit fontScale="90000"/>
          </a:bodyPr>
          <a:lstStyle/>
          <a:p>
            <a:r>
              <a:rPr lang="en-US" b="1" u="sng" dirty="0" smtClean="0"/>
              <a:t>TYPES OF COFFER DAMS</a:t>
            </a:r>
            <a:endParaRPr lang="en-US" b="1" u="sng" dirty="0"/>
          </a:p>
        </p:txBody>
      </p:sp>
      <p:sp>
        <p:nvSpPr>
          <p:cNvPr id="3" name="Content Placeholder 2"/>
          <p:cNvSpPr>
            <a:spLocks noGrp="1"/>
          </p:cNvSpPr>
          <p:nvPr>
            <p:ph idx="1"/>
          </p:nvPr>
        </p:nvSpPr>
        <p:spPr>
          <a:xfrm>
            <a:off x="457200" y="762000"/>
            <a:ext cx="8229600" cy="5562600"/>
          </a:xfrm>
        </p:spPr>
        <p:txBody>
          <a:bodyPr/>
          <a:lstStyle/>
          <a:p>
            <a:endParaRPr lang="en-US" dirty="0" smtClean="0"/>
          </a:p>
          <a:p>
            <a:r>
              <a:rPr lang="en-US" dirty="0" smtClean="0"/>
              <a:t>Earth fill cofferdam</a:t>
            </a:r>
          </a:p>
          <a:p>
            <a:r>
              <a:rPr lang="en-US" dirty="0" smtClean="0"/>
              <a:t>Rock fill cofferdam</a:t>
            </a:r>
          </a:p>
          <a:p>
            <a:r>
              <a:rPr lang="en-US" dirty="0" smtClean="0"/>
              <a:t>Rock fill crib cofferdam</a:t>
            </a:r>
          </a:p>
          <a:p>
            <a:r>
              <a:rPr lang="en-US" dirty="0" smtClean="0"/>
              <a:t>Single wall cofferdam</a:t>
            </a:r>
          </a:p>
          <a:p>
            <a:r>
              <a:rPr lang="en-US" dirty="0" smtClean="0"/>
              <a:t>Double wall cofferdam</a:t>
            </a:r>
          </a:p>
          <a:p>
            <a:r>
              <a:rPr lang="en-US" dirty="0" smtClean="0"/>
              <a:t>Cellular cofferdam.</a:t>
            </a:r>
          </a:p>
          <a:p>
            <a:r>
              <a:rPr lang="en-US" dirty="0" smtClean="0"/>
              <a:t>Concrete cofferdam</a:t>
            </a:r>
          </a:p>
          <a:p>
            <a:r>
              <a:rPr lang="en-US" dirty="0" smtClean="0"/>
              <a:t>Suspended cofferdam</a:t>
            </a:r>
          </a:p>
          <a:p>
            <a:endParaRPr lang="en-US" dirty="0" smtClean="0"/>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313688"/>
          </a:xfrm>
        </p:spPr>
        <p:style>
          <a:lnRef idx="1">
            <a:schemeClr val="accent5"/>
          </a:lnRef>
          <a:fillRef idx="3">
            <a:schemeClr val="accent5"/>
          </a:fillRef>
          <a:effectRef idx="2">
            <a:schemeClr val="accent5"/>
          </a:effectRef>
          <a:fontRef idx="minor">
            <a:schemeClr val="lt1"/>
          </a:fontRef>
        </p:style>
        <p:txBody>
          <a:bodyPr>
            <a:noAutofit/>
          </a:bodyPr>
          <a:lstStyle/>
          <a:p>
            <a:pPr algn="ctr"/>
            <a:r>
              <a:rPr lang="en-US" sz="4000" b="1" u="sng" dirty="0" smtClean="0">
                <a:solidFill>
                  <a:srgbClr val="C00000"/>
                </a:solidFill>
              </a:rPr>
              <a:t>11. BRIDGE SUB STRUCTURE AND SUPER STRUCTURE</a:t>
            </a:r>
            <a:endParaRPr lang="en-US" sz="4000" b="1" u="sng" dirty="0">
              <a:solidFill>
                <a:srgbClr val="C00000"/>
              </a:solidFill>
            </a:endParaRPr>
          </a:p>
        </p:txBody>
      </p:sp>
      <p:sp>
        <p:nvSpPr>
          <p:cNvPr id="3" name="Content Placeholder 2"/>
          <p:cNvSpPr>
            <a:spLocks noGrp="1"/>
          </p:cNvSpPr>
          <p:nvPr>
            <p:ph idx="1"/>
          </p:nvPr>
        </p:nvSpPr>
        <p:spPr/>
        <p:txBody>
          <a:bodyPr/>
          <a:lstStyle/>
          <a:p>
            <a:pPr>
              <a:lnSpc>
                <a:spcPct val="150000"/>
              </a:lnSpc>
              <a:buFont typeface="Wingdings" pitchFamily="2" charset="2"/>
              <a:buChar char="Ø"/>
            </a:pPr>
            <a:r>
              <a:rPr lang="en-US" sz="3200" dirty="0" smtClean="0">
                <a:solidFill>
                  <a:srgbClr val="00B050"/>
                </a:solidFill>
              </a:rPr>
              <a:t>Piers</a:t>
            </a:r>
          </a:p>
          <a:p>
            <a:pPr>
              <a:lnSpc>
                <a:spcPct val="150000"/>
              </a:lnSpc>
              <a:buFont typeface="Wingdings" pitchFamily="2" charset="2"/>
              <a:buChar char="Ø"/>
            </a:pPr>
            <a:r>
              <a:rPr lang="en-US" sz="3200" dirty="0" smtClean="0">
                <a:solidFill>
                  <a:srgbClr val="00B050"/>
                </a:solidFill>
              </a:rPr>
              <a:t>Abutments</a:t>
            </a:r>
          </a:p>
          <a:p>
            <a:pPr>
              <a:lnSpc>
                <a:spcPct val="150000"/>
              </a:lnSpc>
              <a:buFont typeface="Wingdings" pitchFamily="2" charset="2"/>
              <a:buChar char="Ø"/>
            </a:pPr>
            <a:r>
              <a:rPr lang="en-US" sz="3200" dirty="0" smtClean="0">
                <a:solidFill>
                  <a:srgbClr val="00B050"/>
                </a:solidFill>
              </a:rPr>
              <a:t>Wing walls</a:t>
            </a:r>
          </a:p>
          <a:p>
            <a:pPr>
              <a:lnSpc>
                <a:spcPct val="150000"/>
              </a:lnSpc>
              <a:buFont typeface="Wingdings" pitchFamily="2" charset="2"/>
              <a:buChar char="Ø"/>
            </a:pPr>
            <a:r>
              <a:rPr lang="en-US" sz="3200" dirty="0" smtClean="0">
                <a:solidFill>
                  <a:srgbClr val="00B050"/>
                </a:solidFill>
              </a:rPr>
              <a:t>Approaches</a:t>
            </a:r>
          </a:p>
          <a:p>
            <a:endParaRPr lang="en-US" dirty="0"/>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nodeType="clickEffect">
                                  <p:stCondLst>
                                    <p:cond delay="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par>
                                <p:cTn id="11" presetID="56" presetClass="entr" presetSubtype="0" fill="hold" nodeType="withEffect">
                                  <p:stCondLst>
                                    <p:cond delay="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 by="(-#ppt_w*2)" calcmode="lin" valueType="num">
                                      <p:cBhvr rctx="PPT">
                                        <p:cTn id="13" dur="500" autoRev="1" fill="hold">
                                          <p:stCondLst>
                                            <p:cond delay="0"/>
                                          </p:stCondLst>
                                        </p:cTn>
                                        <p:tgtEl>
                                          <p:spTgt spid="3">
                                            <p:txEl>
                                              <p:pRg st="1" end="1"/>
                                            </p:txEl>
                                          </p:spTgt>
                                        </p:tgtEl>
                                        <p:attrNameLst>
                                          <p:attrName>ppt_w</p:attrName>
                                        </p:attrNameLst>
                                      </p:cBhvr>
                                    </p:anim>
                                    <p:anim by="(#ppt_w*0.50)" calcmode="lin" valueType="num">
                                      <p:cBhvr>
                                        <p:cTn id="14" dur="500" decel="50000" autoRev="1" fill="hold">
                                          <p:stCondLst>
                                            <p:cond delay="0"/>
                                          </p:stCondLst>
                                        </p:cTn>
                                        <p:tgtEl>
                                          <p:spTgt spid="3">
                                            <p:txEl>
                                              <p:pRg st="1" end="1"/>
                                            </p:txEl>
                                          </p:spTgt>
                                        </p:tgtEl>
                                        <p:attrNameLst>
                                          <p:attrName>ppt_x</p:attrName>
                                        </p:attrNameLst>
                                      </p:cBhvr>
                                    </p:anim>
                                    <p:anim from="(-#ppt_h/2)" to="(#ppt_y)" calcmode="lin" valueType="num">
                                      <p:cBhvr>
                                        <p:cTn id="15" dur="1000" fill="hold">
                                          <p:stCondLst>
                                            <p:cond delay="0"/>
                                          </p:stCondLst>
                                        </p:cTn>
                                        <p:tgtEl>
                                          <p:spTgt spid="3">
                                            <p:txEl>
                                              <p:pRg st="1" end="1"/>
                                            </p:txEl>
                                          </p:spTgt>
                                        </p:tgtEl>
                                        <p:attrNameLst>
                                          <p:attrName>ppt_y</p:attrName>
                                        </p:attrNameLst>
                                      </p:cBhvr>
                                    </p:anim>
                                    <p:animRot by="21600000">
                                      <p:cBhvr>
                                        <p:cTn id="16" dur="1000" fill="hold">
                                          <p:stCondLst>
                                            <p:cond delay="0"/>
                                          </p:stCondLst>
                                        </p:cTn>
                                        <p:tgtEl>
                                          <p:spTgt spid="3">
                                            <p:txEl>
                                              <p:pRg st="1" end="1"/>
                                            </p:txEl>
                                          </p:spTgt>
                                        </p:tgtEl>
                                        <p:attrNameLst>
                                          <p:attrName>r</p:attrName>
                                        </p:attrNameLst>
                                      </p:cBhvr>
                                    </p:animRot>
                                  </p:childTnLst>
                                </p:cTn>
                              </p:par>
                              <p:par>
                                <p:cTn id="17" presetID="56" presetClass="entr" presetSubtype="0" fill="hold" nodeType="withEffect">
                                  <p:stCondLst>
                                    <p:cond delay="0"/>
                                  </p:stCondLst>
                                  <p:iterate type="lt">
                                    <p:tmPct val="10000"/>
                                  </p:iterate>
                                  <p:childTnLst>
                                    <p:set>
                                      <p:cBhvr>
                                        <p:cTn id="18" dur="1" fill="hold">
                                          <p:stCondLst>
                                            <p:cond delay="0"/>
                                          </p:stCondLst>
                                        </p:cTn>
                                        <p:tgtEl>
                                          <p:spTgt spid="3">
                                            <p:txEl>
                                              <p:pRg st="2" end="2"/>
                                            </p:txEl>
                                          </p:spTgt>
                                        </p:tgtEl>
                                        <p:attrNameLst>
                                          <p:attrName>style.visibility</p:attrName>
                                        </p:attrNameLst>
                                      </p:cBhvr>
                                      <p:to>
                                        <p:strVal val="visible"/>
                                      </p:to>
                                    </p:set>
                                    <p:anim by="(-#ppt_w*2)" calcmode="lin" valueType="num">
                                      <p:cBhvr rctx="PPT">
                                        <p:cTn id="19" dur="500" autoRev="1" fill="hold">
                                          <p:stCondLst>
                                            <p:cond delay="0"/>
                                          </p:stCondLst>
                                        </p:cTn>
                                        <p:tgtEl>
                                          <p:spTgt spid="3">
                                            <p:txEl>
                                              <p:pRg st="2" end="2"/>
                                            </p:txEl>
                                          </p:spTgt>
                                        </p:tgtEl>
                                        <p:attrNameLst>
                                          <p:attrName>ppt_w</p:attrName>
                                        </p:attrNameLst>
                                      </p:cBhvr>
                                    </p:anim>
                                    <p:anim by="(#ppt_w*0.50)" calcmode="lin" valueType="num">
                                      <p:cBhvr>
                                        <p:cTn id="20" dur="500" decel="50000" autoRev="1" fill="hold">
                                          <p:stCondLst>
                                            <p:cond delay="0"/>
                                          </p:stCondLst>
                                        </p:cTn>
                                        <p:tgtEl>
                                          <p:spTgt spid="3">
                                            <p:txEl>
                                              <p:pRg st="2" end="2"/>
                                            </p:txEl>
                                          </p:spTgt>
                                        </p:tgtEl>
                                        <p:attrNameLst>
                                          <p:attrName>ppt_x</p:attrName>
                                        </p:attrNameLst>
                                      </p:cBhvr>
                                    </p:anim>
                                    <p:anim from="(-#ppt_h/2)" to="(#ppt_y)" calcmode="lin" valueType="num">
                                      <p:cBhvr>
                                        <p:cTn id="21" dur="1000" fill="hold">
                                          <p:stCondLst>
                                            <p:cond delay="0"/>
                                          </p:stCondLst>
                                        </p:cTn>
                                        <p:tgtEl>
                                          <p:spTgt spid="3">
                                            <p:txEl>
                                              <p:pRg st="2" end="2"/>
                                            </p:txEl>
                                          </p:spTgt>
                                        </p:tgtEl>
                                        <p:attrNameLst>
                                          <p:attrName>ppt_y</p:attrName>
                                        </p:attrNameLst>
                                      </p:cBhvr>
                                    </p:anim>
                                    <p:animRot by="21600000">
                                      <p:cBhvr>
                                        <p:cTn id="22" dur="1000" fill="hold">
                                          <p:stCondLst>
                                            <p:cond delay="0"/>
                                          </p:stCondLst>
                                        </p:cTn>
                                        <p:tgtEl>
                                          <p:spTgt spid="3">
                                            <p:txEl>
                                              <p:pRg st="2" end="2"/>
                                            </p:txEl>
                                          </p:spTgt>
                                        </p:tgtEl>
                                        <p:attrNameLst>
                                          <p:attrName>r</p:attrName>
                                        </p:attrNameLst>
                                      </p:cBhvr>
                                    </p:animRot>
                                  </p:childTnLst>
                                </p:cTn>
                              </p:par>
                              <p:par>
                                <p:cTn id="23" presetID="56" presetClass="entr" presetSubtype="0" fill="hold" nodeType="withEffect">
                                  <p:stCondLst>
                                    <p:cond delay="0"/>
                                  </p:stCondLst>
                                  <p:iterate type="lt">
                                    <p:tmPct val="10000"/>
                                  </p:iterate>
                                  <p:childTnLst>
                                    <p:set>
                                      <p:cBhvr>
                                        <p:cTn id="24" dur="1" fill="hold">
                                          <p:stCondLst>
                                            <p:cond delay="0"/>
                                          </p:stCondLst>
                                        </p:cTn>
                                        <p:tgtEl>
                                          <p:spTgt spid="3">
                                            <p:txEl>
                                              <p:pRg st="3" end="3"/>
                                            </p:txEl>
                                          </p:spTgt>
                                        </p:tgtEl>
                                        <p:attrNameLst>
                                          <p:attrName>style.visibility</p:attrName>
                                        </p:attrNameLst>
                                      </p:cBhvr>
                                      <p:to>
                                        <p:strVal val="visible"/>
                                      </p:to>
                                    </p:set>
                                    <p:anim by="(-#ppt_w*2)" calcmode="lin" valueType="num">
                                      <p:cBhvr rctx="PPT">
                                        <p:cTn id="25" dur="500" autoRev="1" fill="hold">
                                          <p:stCondLst>
                                            <p:cond delay="0"/>
                                          </p:stCondLst>
                                        </p:cTn>
                                        <p:tgtEl>
                                          <p:spTgt spid="3">
                                            <p:txEl>
                                              <p:pRg st="3" end="3"/>
                                            </p:txEl>
                                          </p:spTgt>
                                        </p:tgtEl>
                                        <p:attrNameLst>
                                          <p:attrName>ppt_w</p:attrName>
                                        </p:attrNameLst>
                                      </p:cBhvr>
                                    </p:anim>
                                    <p:anim by="(#ppt_w*0.50)" calcmode="lin" valueType="num">
                                      <p:cBhvr>
                                        <p:cTn id="26" dur="500" decel="50000" autoRev="1" fill="hold">
                                          <p:stCondLst>
                                            <p:cond delay="0"/>
                                          </p:stCondLst>
                                        </p:cTn>
                                        <p:tgtEl>
                                          <p:spTgt spid="3">
                                            <p:txEl>
                                              <p:pRg st="3" end="3"/>
                                            </p:txEl>
                                          </p:spTgt>
                                        </p:tgtEl>
                                        <p:attrNameLst>
                                          <p:attrName>ppt_x</p:attrName>
                                        </p:attrNameLst>
                                      </p:cBhvr>
                                    </p:anim>
                                    <p:anim from="(-#ppt_h/2)" to="(#ppt_y)" calcmode="lin" valueType="num">
                                      <p:cBhvr>
                                        <p:cTn id="27" dur="1000" fill="hold">
                                          <p:stCondLst>
                                            <p:cond delay="0"/>
                                          </p:stCondLst>
                                        </p:cTn>
                                        <p:tgtEl>
                                          <p:spTgt spid="3">
                                            <p:txEl>
                                              <p:pRg st="3" end="3"/>
                                            </p:txEl>
                                          </p:spTgt>
                                        </p:tgtEl>
                                        <p:attrNameLst>
                                          <p:attrName>ppt_y</p:attrName>
                                        </p:attrNameLst>
                                      </p:cBhvr>
                                    </p:anim>
                                    <p:animRot by="21600000">
                                      <p:cBhvr>
                                        <p:cTn id="28" dur="1000" fill="hold">
                                          <p:stCondLst>
                                            <p:cond delay="0"/>
                                          </p:stCondLst>
                                        </p:cTn>
                                        <p:tgtEl>
                                          <p:spTgt spid="3">
                                            <p:txEl>
                                              <p:pRg st="3" end="3"/>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ridgeillustration.pn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09600"/>
          </a:xfrm>
        </p:spPr>
        <p:txBody>
          <a:bodyPr>
            <a:normAutofit fontScale="90000"/>
          </a:bodyPr>
          <a:lstStyle/>
          <a:p>
            <a:r>
              <a:rPr lang="en-US" b="1" u="sng" dirty="0" smtClean="0"/>
              <a:t>PIERS</a:t>
            </a:r>
            <a:endParaRPr lang="en-US" b="1" u="sng" dirty="0"/>
          </a:p>
        </p:txBody>
      </p:sp>
      <p:pic>
        <p:nvPicPr>
          <p:cNvPr id="4" name="Content Placeholder 3" descr="5-bridge-piers.jpg"/>
          <p:cNvPicPr>
            <a:picLocks noGrp="1" noChangeAspect="1"/>
          </p:cNvPicPr>
          <p:nvPr>
            <p:ph idx="1"/>
          </p:nvPr>
        </p:nvPicPr>
        <p:blipFill>
          <a:blip r:embed="rId2"/>
          <a:stretch>
            <a:fillRect/>
          </a:stretch>
        </p:blipFill>
        <p:spPr>
          <a:xfrm>
            <a:off x="0" y="1143000"/>
            <a:ext cx="9144000" cy="57150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ridge-piers 1.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09600"/>
          </a:xfrm>
        </p:spPr>
        <p:txBody>
          <a:bodyPr>
            <a:normAutofit/>
          </a:bodyPr>
          <a:lstStyle/>
          <a:p>
            <a:r>
              <a:rPr lang="en-US" sz="3200" b="1" u="sng" dirty="0" smtClean="0"/>
              <a:t>SILENT FEATURES OF PEIRS</a:t>
            </a:r>
            <a:endParaRPr lang="en-US" sz="3200" b="1" u="sng" dirty="0"/>
          </a:p>
        </p:txBody>
      </p:sp>
      <p:sp>
        <p:nvSpPr>
          <p:cNvPr id="3" name="Content Placeholder 2"/>
          <p:cNvSpPr>
            <a:spLocks noGrp="1"/>
          </p:cNvSpPr>
          <p:nvPr>
            <p:ph idx="1"/>
          </p:nvPr>
        </p:nvSpPr>
        <p:spPr>
          <a:xfrm>
            <a:off x="457200" y="990600"/>
            <a:ext cx="8229600" cy="5334000"/>
          </a:xfrm>
        </p:spPr>
        <p:txBody>
          <a:bodyPr>
            <a:normAutofit/>
          </a:bodyPr>
          <a:lstStyle/>
          <a:p>
            <a:pPr algn="just">
              <a:buFont typeface="Wingdings" pitchFamily="2" charset="2"/>
              <a:buChar char="v"/>
            </a:pPr>
            <a:r>
              <a:rPr lang="en-US" sz="2400" dirty="0" smtClean="0"/>
              <a:t>HEIGHT : The height of the pier is measured from top of its foundation up to its support level of girder.</a:t>
            </a:r>
          </a:p>
          <a:p>
            <a:pPr algn="just">
              <a:buFont typeface="Wingdings" pitchFamily="2" charset="2"/>
              <a:buChar char="v"/>
            </a:pPr>
            <a:r>
              <a:rPr lang="en-US" sz="2400" dirty="0" smtClean="0"/>
              <a:t>PEIR WIDTH : The top width of pier sufficient to accommodate two bearings with 150mm seat . Minimum width of 750mm.</a:t>
            </a:r>
          </a:p>
          <a:p>
            <a:pPr algn="just">
              <a:buFont typeface="Wingdings" pitchFamily="2" charset="2"/>
              <a:buChar char="v"/>
            </a:pPr>
            <a:r>
              <a:rPr lang="en-US" sz="2400" dirty="0" smtClean="0"/>
              <a:t>PIER BATTER : The side of the masonry pier may kept vertical or battered. 1 in 20 to 1 in 24 is provided.</a:t>
            </a:r>
          </a:p>
          <a:p>
            <a:pPr algn="just">
              <a:buFont typeface="Wingdings" pitchFamily="2" charset="2"/>
              <a:buChar char="v"/>
            </a:pPr>
            <a:r>
              <a:rPr lang="en-US" sz="2400" dirty="0" smtClean="0"/>
              <a:t>LENGTH OF PEIR : The length of pier should be at least equal to the width of the bridge.</a:t>
            </a:r>
          </a:p>
          <a:p>
            <a:pPr algn="just">
              <a:buFont typeface="Wingdings" pitchFamily="2" charset="2"/>
              <a:buChar char="v"/>
            </a:pPr>
            <a:r>
              <a:rPr lang="en-US" sz="2400" dirty="0" smtClean="0"/>
              <a:t>Pier cap : Top of pier is covered with concrete blocks by projecting 75mm outwards. It uniformly distributes load from bearing to pier</a:t>
            </a:r>
          </a:p>
          <a:p>
            <a:pPr algn="just">
              <a:buFont typeface="Wingdings" pitchFamily="2" charset="2"/>
              <a:buChar char="v"/>
            </a:pPr>
            <a:r>
              <a:rPr lang="en-US" sz="2400" dirty="0" smtClean="0"/>
              <a:t>Cut &amp; Ease water:</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from="(-#ppt_w/2)" to="(#ppt_x)" calcmode="lin" valueType="num">
                                      <p:cBhvr>
                                        <p:cTn id="15" dur="600" fill="hold">
                                          <p:stCondLst>
                                            <p:cond delay="0"/>
                                          </p:stCondLst>
                                        </p:cTn>
                                        <p:tgtEl>
                                          <p:spTgt spid="3">
                                            <p:txEl>
                                              <p:pRg st="1" end="1"/>
                                            </p:txEl>
                                          </p:spTgt>
                                        </p:tgtEl>
                                        <p:attrNameLst>
                                          <p:attrName>ppt_x</p:attrName>
                                        </p:attrNameLst>
                                      </p:cBhvr>
                                    </p:anim>
                                    <p:anim from="0" to="-1.0" calcmode="lin" valueType="num">
                                      <p:cBhvr>
                                        <p:cTn id="16" dur="200" decel="50000" autoRev="1" fill="hold">
                                          <p:stCondLst>
                                            <p:cond delay="600"/>
                                          </p:stCondLst>
                                        </p:cTn>
                                        <p:tgtEl>
                                          <p:spTgt spid="3">
                                            <p:txEl>
                                              <p:pRg st="1" end="1"/>
                                            </p:txEl>
                                          </p:spTgt>
                                        </p:tgtEl>
                                        <p:attrNameLst>
                                          <p:attrName>xshear</p:attrName>
                                        </p:attrNameLst>
                                      </p:cBhvr>
                                    </p:anim>
                                    <p:animScale>
                                      <p:cBhvr>
                                        <p:cTn id="17" dur="200" decel="100000" autoRev="1" fill="hold">
                                          <p:stCondLst>
                                            <p:cond delay="600"/>
                                          </p:stCondLst>
                                        </p:cTn>
                                        <p:tgtEl>
                                          <p:spTgt spid="3">
                                            <p:txEl>
                                              <p:pRg st="1" end="1"/>
                                            </p:txEl>
                                          </p:spTgt>
                                        </p:tgtEl>
                                      </p:cBhvr>
                                      <p:from x="100000" y="100000"/>
                                      <p:to x="80000" y="100000"/>
                                    </p:animScale>
                                    <p:anim by="(#ppt_h/3+#ppt_w*0.1)" calcmode="lin" valueType="num">
                                      <p:cBhvr additive="sum">
                                        <p:cTn id="18"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9" fill="hold">
                      <p:stCondLst>
                        <p:cond delay="indefinite"/>
                      </p:stCondLst>
                      <p:childTnLst>
                        <p:par>
                          <p:cTn id="20" fill="hold">
                            <p:stCondLst>
                              <p:cond delay="0"/>
                            </p:stCondLst>
                            <p:childTnLst>
                              <p:par>
                                <p:cTn id="21" presetID="34"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from="(-#ppt_w/2)" to="(#ppt_x)" calcmode="lin" valueType="num">
                                      <p:cBhvr>
                                        <p:cTn id="23" dur="600" fill="hold">
                                          <p:stCondLst>
                                            <p:cond delay="0"/>
                                          </p:stCondLst>
                                        </p:cTn>
                                        <p:tgtEl>
                                          <p:spTgt spid="3">
                                            <p:txEl>
                                              <p:pRg st="2" end="2"/>
                                            </p:txEl>
                                          </p:spTgt>
                                        </p:tgtEl>
                                        <p:attrNameLst>
                                          <p:attrName>ppt_x</p:attrName>
                                        </p:attrNameLst>
                                      </p:cBhvr>
                                    </p:anim>
                                    <p:anim from="0" to="-1.0" calcmode="lin" valueType="num">
                                      <p:cBhvr>
                                        <p:cTn id="24" dur="200" decel="50000" autoRev="1" fill="hold">
                                          <p:stCondLst>
                                            <p:cond delay="600"/>
                                          </p:stCondLst>
                                        </p:cTn>
                                        <p:tgtEl>
                                          <p:spTgt spid="3">
                                            <p:txEl>
                                              <p:pRg st="2" end="2"/>
                                            </p:txEl>
                                          </p:spTgt>
                                        </p:tgtEl>
                                        <p:attrNameLst>
                                          <p:attrName>xshear</p:attrName>
                                        </p:attrNameLst>
                                      </p:cBhvr>
                                    </p:anim>
                                    <p:animScale>
                                      <p:cBhvr>
                                        <p:cTn id="25" dur="200" decel="100000" autoRev="1" fill="hold">
                                          <p:stCondLst>
                                            <p:cond delay="600"/>
                                          </p:stCondLst>
                                        </p:cTn>
                                        <p:tgtEl>
                                          <p:spTgt spid="3">
                                            <p:txEl>
                                              <p:pRg st="2" end="2"/>
                                            </p:txEl>
                                          </p:spTgt>
                                        </p:tgtEl>
                                      </p:cBhvr>
                                      <p:from x="100000" y="100000"/>
                                      <p:to x="80000" y="100000"/>
                                    </p:animScale>
                                    <p:anim by="(#ppt_h/3+#ppt_w*0.1)" calcmode="lin" valueType="num">
                                      <p:cBhvr additive="sum">
                                        <p:cTn id="26" dur="200" decel="100000" autoRev="1" fill="hold">
                                          <p:stCondLst>
                                            <p:cond delay="600"/>
                                          </p:stCondLst>
                                        </p:cTn>
                                        <p:tgtEl>
                                          <p:spTgt spid="3">
                                            <p:txEl>
                                              <p:pRg st="2" end="2"/>
                                            </p:txEl>
                                          </p:spTgt>
                                        </p:tgtEl>
                                        <p:attrNameLst>
                                          <p:attrName>ppt_x</p:attrName>
                                        </p:attrNameLst>
                                      </p:cBhvr>
                                    </p:anim>
                                  </p:childTnLst>
                                </p:cTn>
                              </p:par>
                            </p:childTnLst>
                          </p:cTn>
                        </p:par>
                      </p:childTnLst>
                    </p:cTn>
                  </p:par>
                  <p:par>
                    <p:cTn id="27" fill="hold">
                      <p:stCondLst>
                        <p:cond delay="indefinite"/>
                      </p:stCondLst>
                      <p:childTnLst>
                        <p:par>
                          <p:cTn id="28" fill="hold">
                            <p:stCondLst>
                              <p:cond delay="0"/>
                            </p:stCondLst>
                            <p:childTnLst>
                              <p:par>
                                <p:cTn id="29" presetID="34"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from="(-#ppt_w/2)" to="(#ppt_x)" calcmode="lin" valueType="num">
                                      <p:cBhvr>
                                        <p:cTn id="31" dur="600" fill="hold">
                                          <p:stCondLst>
                                            <p:cond delay="0"/>
                                          </p:stCondLst>
                                        </p:cTn>
                                        <p:tgtEl>
                                          <p:spTgt spid="3">
                                            <p:txEl>
                                              <p:pRg st="3" end="3"/>
                                            </p:txEl>
                                          </p:spTgt>
                                        </p:tgtEl>
                                        <p:attrNameLst>
                                          <p:attrName>ppt_x</p:attrName>
                                        </p:attrNameLst>
                                      </p:cBhvr>
                                    </p:anim>
                                    <p:anim from="0" to="-1.0" calcmode="lin" valueType="num">
                                      <p:cBhvr>
                                        <p:cTn id="32" dur="200" decel="50000" autoRev="1" fill="hold">
                                          <p:stCondLst>
                                            <p:cond delay="600"/>
                                          </p:stCondLst>
                                        </p:cTn>
                                        <p:tgtEl>
                                          <p:spTgt spid="3">
                                            <p:txEl>
                                              <p:pRg st="3" end="3"/>
                                            </p:txEl>
                                          </p:spTgt>
                                        </p:tgtEl>
                                        <p:attrNameLst>
                                          <p:attrName>xshear</p:attrName>
                                        </p:attrNameLst>
                                      </p:cBhvr>
                                    </p:anim>
                                    <p:animScale>
                                      <p:cBhvr>
                                        <p:cTn id="33" dur="200" decel="100000" autoRev="1" fill="hold">
                                          <p:stCondLst>
                                            <p:cond delay="600"/>
                                          </p:stCondLst>
                                        </p:cTn>
                                        <p:tgtEl>
                                          <p:spTgt spid="3">
                                            <p:txEl>
                                              <p:pRg st="3" end="3"/>
                                            </p:txEl>
                                          </p:spTgt>
                                        </p:tgtEl>
                                      </p:cBhvr>
                                      <p:from x="100000" y="100000"/>
                                      <p:to x="80000" y="100000"/>
                                    </p:animScale>
                                    <p:anim by="(#ppt_h/3+#ppt_w*0.1)" calcmode="lin" valueType="num">
                                      <p:cBhvr additive="sum">
                                        <p:cTn id="34" dur="200" decel="100000" autoRev="1" fill="hold">
                                          <p:stCondLst>
                                            <p:cond delay="600"/>
                                          </p:stCondLst>
                                        </p:cTn>
                                        <p:tgtEl>
                                          <p:spTgt spid="3">
                                            <p:txEl>
                                              <p:pRg st="3" end="3"/>
                                            </p:txEl>
                                          </p:spTgt>
                                        </p:tgtEl>
                                        <p:attrNameLst>
                                          <p:attrName>ppt_x</p:attrName>
                                        </p:attrNameLst>
                                      </p:cBhvr>
                                    </p:anim>
                                  </p:childTnLst>
                                </p:cTn>
                              </p:par>
                            </p:childTnLst>
                          </p:cTn>
                        </p:par>
                      </p:childTnLst>
                    </p:cTn>
                  </p:par>
                  <p:par>
                    <p:cTn id="35" fill="hold">
                      <p:stCondLst>
                        <p:cond delay="indefinite"/>
                      </p:stCondLst>
                      <p:childTnLst>
                        <p:par>
                          <p:cTn id="36" fill="hold">
                            <p:stCondLst>
                              <p:cond delay="0"/>
                            </p:stCondLst>
                            <p:childTnLst>
                              <p:par>
                                <p:cTn id="37" presetID="34"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 from="(-#ppt_w/2)" to="(#ppt_x)" calcmode="lin" valueType="num">
                                      <p:cBhvr>
                                        <p:cTn id="39" dur="600" fill="hold">
                                          <p:stCondLst>
                                            <p:cond delay="0"/>
                                          </p:stCondLst>
                                        </p:cTn>
                                        <p:tgtEl>
                                          <p:spTgt spid="3">
                                            <p:txEl>
                                              <p:pRg st="4" end="4"/>
                                            </p:txEl>
                                          </p:spTgt>
                                        </p:tgtEl>
                                        <p:attrNameLst>
                                          <p:attrName>ppt_x</p:attrName>
                                        </p:attrNameLst>
                                      </p:cBhvr>
                                    </p:anim>
                                    <p:anim from="0" to="-1.0" calcmode="lin" valueType="num">
                                      <p:cBhvr>
                                        <p:cTn id="40" dur="200" decel="50000" autoRev="1" fill="hold">
                                          <p:stCondLst>
                                            <p:cond delay="600"/>
                                          </p:stCondLst>
                                        </p:cTn>
                                        <p:tgtEl>
                                          <p:spTgt spid="3">
                                            <p:txEl>
                                              <p:pRg st="4" end="4"/>
                                            </p:txEl>
                                          </p:spTgt>
                                        </p:tgtEl>
                                        <p:attrNameLst>
                                          <p:attrName>xshear</p:attrName>
                                        </p:attrNameLst>
                                      </p:cBhvr>
                                    </p:anim>
                                    <p:animScale>
                                      <p:cBhvr>
                                        <p:cTn id="41" dur="200" decel="100000" autoRev="1" fill="hold">
                                          <p:stCondLst>
                                            <p:cond delay="600"/>
                                          </p:stCondLst>
                                        </p:cTn>
                                        <p:tgtEl>
                                          <p:spTgt spid="3">
                                            <p:txEl>
                                              <p:pRg st="4" end="4"/>
                                            </p:txEl>
                                          </p:spTgt>
                                        </p:tgtEl>
                                      </p:cBhvr>
                                      <p:from x="100000" y="100000"/>
                                      <p:to x="80000" y="100000"/>
                                    </p:animScale>
                                    <p:anim by="(#ppt_h/3+#ppt_w*0.1)" calcmode="lin" valueType="num">
                                      <p:cBhvr additive="sum">
                                        <p:cTn id="42" dur="200" decel="100000" autoRev="1" fill="hold">
                                          <p:stCondLst>
                                            <p:cond delay="600"/>
                                          </p:stCondLst>
                                        </p:cTn>
                                        <p:tgtEl>
                                          <p:spTgt spid="3">
                                            <p:txEl>
                                              <p:pRg st="4" end="4"/>
                                            </p:txEl>
                                          </p:spTgt>
                                        </p:tgtEl>
                                        <p:attrNameLst>
                                          <p:attrName>ppt_x</p:attrName>
                                        </p:attrNameLst>
                                      </p:cBhvr>
                                    </p:anim>
                                  </p:childTnLst>
                                </p:cTn>
                              </p:par>
                            </p:childTnLst>
                          </p:cTn>
                        </p:par>
                      </p:childTnLst>
                    </p:cTn>
                  </p:par>
                  <p:par>
                    <p:cTn id="43" fill="hold">
                      <p:stCondLst>
                        <p:cond delay="indefinite"/>
                      </p:stCondLst>
                      <p:childTnLst>
                        <p:par>
                          <p:cTn id="44" fill="hold">
                            <p:stCondLst>
                              <p:cond delay="0"/>
                            </p:stCondLst>
                            <p:childTnLst>
                              <p:par>
                                <p:cTn id="45" presetID="34"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from="(-#ppt_w/2)" to="(#ppt_x)" calcmode="lin" valueType="num">
                                      <p:cBhvr>
                                        <p:cTn id="47" dur="600" fill="hold">
                                          <p:stCondLst>
                                            <p:cond delay="0"/>
                                          </p:stCondLst>
                                        </p:cTn>
                                        <p:tgtEl>
                                          <p:spTgt spid="3">
                                            <p:txEl>
                                              <p:pRg st="5" end="5"/>
                                            </p:txEl>
                                          </p:spTgt>
                                        </p:tgtEl>
                                        <p:attrNameLst>
                                          <p:attrName>ppt_x</p:attrName>
                                        </p:attrNameLst>
                                      </p:cBhvr>
                                    </p:anim>
                                    <p:anim from="0" to="-1.0" calcmode="lin" valueType="num">
                                      <p:cBhvr>
                                        <p:cTn id="48" dur="200" decel="50000" autoRev="1" fill="hold">
                                          <p:stCondLst>
                                            <p:cond delay="600"/>
                                          </p:stCondLst>
                                        </p:cTn>
                                        <p:tgtEl>
                                          <p:spTgt spid="3">
                                            <p:txEl>
                                              <p:pRg st="5" end="5"/>
                                            </p:txEl>
                                          </p:spTgt>
                                        </p:tgtEl>
                                        <p:attrNameLst>
                                          <p:attrName>xshear</p:attrName>
                                        </p:attrNameLst>
                                      </p:cBhvr>
                                    </p:anim>
                                    <p:animScale>
                                      <p:cBhvr>
                                        <p:cTn id="49" dur="200" decel="100000" autoRev="1" fill="hold">
                                          <p:stCondLst>
                                            <p:cond delay="600"/>
                                          </p:stCondLst>
                                        </p:cTn>
                                        <p:tgtEl>
                                          <p:spTgt spid="3">
                                            <p:txEl>
                                              <p:pRg st="5" end="5"/>
                                            </p:txEl>
                                          </p:spTgt>
                                        </p:tgtEl>
                                      </p:cBhvr>
                                      <p:from x="100000" y="100000"/>
                                      <p:to x="80000" y="100000"/>
                                    </p:animScale>
                                    <p:anim by="(#ppt_h/3+#ppt_w*0.1)" calcmode="lin" valueType="num">
                                      <p:cBhvr additive="sum">
                                        <p:cTn id="50" dur="200" decel="100000" autoRev="1" fill="hold">
                                          <p:stCondLst>
                                            <p:cond delay="600"/>
                                          </p:stCondLst>
                                        </p:cTn>
                                        <p:tgtEl>
                                          <p:spTgt spid="3">
                                            <p:txEl>
                                              <p:pRg st="5" end="5"/>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609600"/>
          </a:xfrm>
        </p:spPr>
        <p:txBody>
          <a:bodyPr>
            <a:normAutofit fontScale="90000"/>
          </a:bodyPr>
          <a:lstStyle/>
          <a:p>
            <a:r>
              <a:rPr lang="en-US" dirty="0" smtClean="0"/>
              <a:t>TYPES OF PEIRS</a:t>
            </a:r>
            <a:endParaRPr lang="en-US" dirty="0"/>
          </a:p>
        </p:txBody>
      </p:sp>
      <p:sp>
        <p:nvSpPr>
          <p:cNvPr id="3" name="Content Placeholder 2"/>
          <p:cNvSpPr>
            <a:spLocks noGrp="1"/>
          </p:cNvSpPr>
          <p:nvPr>
            <p:ph idx="1"/>
          </p:nvPr>
        </p:nvSpPr>
        <p:spPr>
          <a:xfrm>
            <a:off x="457200" y="990600"/>
            <a:ext cx="8229600" cy="5334000"/>
          </a:xfrm>
        </p:spPr>
        <p:txBody>
          <a:bodyPr/>
          <a:lstStyle/>
          <a:p>
            <a:r>
              <a:rPr lang="en-US" dirty="0" smtClean="0"/>
              <a:t>Solid piers</a:t>
            </a:r>
          </a:p>
          <a:p>
            <a:r>
              <a:rPr lang="en-US" dirty="0" smtClean="0"/>
              <a:t>Open piers</a:t>
            </a:r>
          </a:p>
          <a:p>
            <a:pPr marL="514350" indent="-514350">
              <a:buFont typeface="+mj-lt"/>
              <a:buAutoNum type="arabicPeriod"/>
            </a:pPr>
            <a:r>
              <a:rPr lang="en-US" dirty="0" smtClean="0"/>
              <a:t>Cylindrical piers</a:t>
            </a:r>
          </a:p>
          <a:p>
            <a:pPr marL="514350" indent="-514350">
              <a:buFont typeface="+mj-lt"/>
              <a:buAutoNum type="arabicPeriod"/>
            </a:pPr>
            <a:r>
              <a:rPr lang="en-US" dirty="0" smtClean="0"/>
              <a:t>Column bents.</a:t>
            </a:r>
          </a:p>
          <a:p>
            <a:pPr marL="514350" indent="-514350">
              <a:buFont typeface="+mj-lt"/>
              <a:buAutoNum type="arabicPeriod"/>
            </a:pPr>
            <a:r>
              <a:rPr lang="en-US" dirty="0" smtClean="0"/>
              <a:t>Pile bents</a:t>
            </a:r>
          </a:p>
          <a:p>
            <a:pPr marL="514350" indent="-514350">
              <a:buFont typeface="+mj-lt"/>
              <a:buAutoNum type="arabicPeriod"/>
            </a:pPr>
            <a:r>
              <a:rPr lang="en-US" dirty="0" smtClean="0"/>
              <a:t>Trestle bents.</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from="(-#ppt_w/2)" to="(#ppt_x)" calcmode="lin" valueType="num">
                                      <p:cBhvr>
                                        <p:cTn id="7" dur="600" fill="hold">
                                          <p:stCondLst>
                                            <p:cond delay="0"/>
                                          </p:stCondLst>
                                        </p:cTn>
                                        <p:tgtEl>
                                          <p:spTgt spid="3">
                                            <p:txEl>
                                              <p:pRg st="0" end="0"/>
                                            </p:txEl>
                                          </p:spTgt>
                                        </p:tgtEl>
                                        <p:attrNameLst>
                                          <p:attrName>ppt_x</p:attrName>
                                        </p:attrNameLst>
                                      </p:cBhvr>
                                    </p:anim>
                                    <p:anim from="0" to="-1.0" calcmode="lin" valueType="num">
                                      <p:cBhvr>
                                        <p:cTn id="8" dur="200" decel="50000" autoRev="1" fill="hold">
                                          <p:stCondLst>
                                            <p:cond delay="600"/>
                                          </p:stCondLst>
                                        </p:cTn>
                                        <p:tgtEl>
                                          <p:spTgt spid="3">
                                            <p:txEl>
                                              <p:pRg st="0" end="0"/>
                                            </p:txEl>
                                          </p:spTgt>
                                        </p:tgtEl>
                                        <p:attrNameLst>
                                          <p:attrName>xshear</p:attrName>
                                        </p:attrNameLst>
                                      </p:cBhvr>
                                    </p:anim>
                                    <p:animScale>
                                      <p:cBhvr>
                                        <p:cTn id="9" dur="200" decel="100000" autoRev="1" fill="hold">
                                          <p:stCondLst>
                                            <p:cond delay="600"/>
                                          </p:stCondLst>
                                        </p:cTn>
                                        <p:tgtEl>
                                          <p:spTgt spid="3">
                                            <p:txEl>
                                              <p:pRg st="0" end="0"/>
                                            </p:txEl>
                                          </p:spTgt>
                                        </p:tgtEl>
                                      </p:cBhvr>
                                      <p:from x="100000" y="100000"/>
                                      <p:to x="80000" y="100000"/>
                                    </p:animScale>
                                    <p:anim by="(#ppt_h/3+#ppt_w*0.1)" calcmode="lin" valueType="num">
                                      <p:cBhvr additive="sum">
                                        <p:cTn id="10" dur="200" decel="100000" autoRev="1" fill="hold">
                                          <p:stCondLst>
                                            <p:cond delay="600"/>
                                          </p:stCondLst>
                                        </p:cTn>
                                        <p:tgtEl>
                                          <p:spTgt spid="3">
                                            <p:txEl>
                                              <p:pRg st="0" end="0"/>
                                            </p:txEl>
                                          </p:spTgt>
                                        </p:tgtEl>
                                        <p:attrNameLst>
                                          <p:attrName>ppt_x</p:attrName>
                                        </p:attrNameLst>
                                      </p:cBhvr>
                                    </p:anim>
                                  </p:childTnLst>
                                </p:cTn>
                              </p:par>
                              <p:par>
                                <p:cTn id="11" presetID="34"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from="(-#ppt_w/2)" to="(#ppt_x)" calcmode="lin" valueType="num">
                                      <p:cBhvr>
                                        <p:cTn id="13" dur="600" fill="hold">
                                          <p:stCondLst>
                                            <p:cond delay="0"/>
                                          </p:stCondLst>
                                        </p:cTn>
                                        <p:tgtEl>
                                          <p:spTgt spid="3">
                                            <p:txEl>
                                              <p:pRg st="1" end="1"/>
                                            </p:txEl>
                                          </p:spTgt>
                                        </p:tgtEl>
                                        <p:attrNameLst>
                                          <p:attrName>ppt_x</p:attrName>
                                        </p:attrNameLst>
                                      </p:cBhvr>
                                    </p:anim>
                                    <p:anim from="0" to="-1.0" calcmode="lin" valueType="num">
                                      <p:cBhvr>
                                        <p:cTn id="14" dur="200" decel="50000" autoRev="1" fill="hold">
                                          <p:stCondLst>
                                            <p:cond delay="600"/>
                                          </p:stCondLst>
                                        </p:cTn>
                                        <p:tgtEl>
                                          <p:spTgt spid="3">
                                            <p:txEl>
                                              <p:pRg st="1" end="1"/>
                                            </p:txEl>
                                          </p:spTgt>
                                        </p:tgtEl>
                                        <p:attrNameLst>
                                          <p:attrName>xshear</p:attrName>
                                        </p:attrNameLst>
                                      </p:cBhvr>
                                    </p:anim>
                                    <p:animScale>
                                      <p:cBhvr>
                                        <p:cTn id="15" dur="200" decel="100000" autoRev="1" fill="hold">
                                          <p:stCondLst>
                                            <p:cond delay="600"/>
                                          </p:stCondLst>
                                        </p:cTn>
                                        <p:tgtEl>
                                          <p:spTgt spid="3">
                                            <p:txEl>
                                              <p:pRg st="1" end="1"/>
                                            </p:txEl>
                                          </p:spTgt>
                                        </p:tgtEl>
                                      </p:cBhvr>
                                      <p:from x="100000" y="100000"/>
                                      <p:to x="80000" y="100000"/>
                                    </p:animScale>
                                    <p:anim by="(#ppt_h/3+#ppt_w*0.1)" calcmode="lin" valueType="num">
                                      <p:cBhvr additive="sum">
                                        <p:cTn id="16" dur="200" decel="100000" autoRev="1" fill="hold">
                                          <p:stCondLst>
                                            <p:cond delay="600"/>
                                          </p:stCondLst>
                                        </p:cTn>
                                        <p:tgtEl>
                                          <p:spTgt spid="3">
                                            <p:txEl>
                                              <p:pRg st="1" end="1"/>
                                            </p:txEl>
                                          </p:spTgt>
                                        </p:tgtEl>
                                        <p:attrNameLst>
                                          <p:attrName>ppt_x</p:attrName>
                                        </p:attrNameLst>
                                      </p:cBhvr>
                                    </p:anim>
                                  </p:childTnLst>
                                </p:cTn>
                              </p:par>
                            </p:childTnLst>
                          </p:cTn>
                        </p:par>
                      </p:childTnLst>
                    </p:cTn>
                  </p:par>
                  <p:par>
                    <p:cTn id="17" fill="hold">
                      <p:stCondLst>
                        <p:cond delay="indefinite"/>
                      </p:stCondLst>
                      <p:childTnLst>
                        <p:par>
                          <p:cTn id="18" fill="hold">
                            <p:stCondLst>
                              <p:cond delay="0"/>
                            </p:stCondLst>
                            <p:childTnLst>
                              <p:par>
                                <p:cTn id="19" presetID="35"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2000"/>
                                        <p:tgtEl>
                                          <p:spTgt spid="3">
                                            <p:txEl>
                                              <p:pRg st="2" end="2"/>
                                            </p:txEl>
                                          </p:spTgt>
                                        </p:tgtEl>
                                      </p:cBhvr>
                                    </p:animEffect>
                                    <p:anim calcmode="lin" valueType="num">
                                      <p:cBhvr>
                                        <p:cTn id="22" dur="2000" fill="hold"/>
                                        <p:tgtEl>
                                          <p:spTgt spid="3">
                                            <p:txEl>
                                              <p:pRg st="2" end="2"/>
                                            </p:txEl>
                                          </p:spTgt>
                                        </p:tgtEl>
                                        <p:attrNameLst>
                                          <p:attrName>style.rotation</p:attrName>
                                        </p:attrNameLst>
                                      </p:cBhvr>
                                      <p:tavLst>
                                        <p:tav tm="0">
                                          <p:val>
                                            <p:fltVal val="720"/>
                                          </p:val>
                                        </p:tav>
                                        <p:tav tm="100000">
                                          <p:val>
                                            <p:fltVal val="0"/>
                                          </p:val>
                                        </p:tav>
                                      </p:tavLst>
                                    </p:anim>
                                    <p:anim calcmode="lin" valueType="num">
                                      <p:cBhvr>
                                        <p:cTn id="23" dur="2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4" dur="2000" fill="hold"/>
                                        <p:tgtEl>
                                          <p:spTgt spid="3">
                                            <p:txEl>
                                              <p:pRg st="2" end="2"/>
                                            </p:txEl>
                                          </p:spTgt>
                                        </p:tgtEl>
                                        <p:attrNameLst>
                                          <p:attrName>ppt_w</p:attrName>
                                        </p:attrNameLst>
                                      </p:cBhvr>
                                      <p:tavLst>
                                        <p:tav tm="0">
                                          <p:val>
                                            <p:fltVal val="0"/>
                                          </p:val>
                                        </p:tav>
                                        <p:tav tm="100000">
                                          <p:val>
                                            <p:strVal val="#ppt_w"/>
                                          </p:val>
                                        </p:tav>
                                      </p:tavLst>
                                    </p:anim>
                                  </p:childTnLst>
                                </p:cTn>
                              </p:par>
                              <p:par>
                                <p:cTn id="25" presetID="35"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2000"/>
                                        <p:tgtEl>
                                          <p:spTgt spid="3">
                                            <p:txEl>
                                              <p:pRg st="3" end="3"/>
                                            </p:txEl>
                                          </p:spTgt>
                                        </p:tgtEl>
                                      </p:cBhvr>
                                    </p:animEffect>
                                    <p:anim calcmode="lin" valueType="num">
                                      <p:cBhvr>
                                        <p:cTn id="28" dur="2000" fill="hold"/>
                                        <p:tgtEl>
                                          <p:spTgt spid="3">
                                            <p:txEl>
                                              <p:pRg st="3" end="3"/>
                                            </p:txEl>
                                          </p:spTgt>
                                        </p:tgtEl>
                                        <p:attrNameLst>
                                          <p:attrName>style.rotation</p:attrName>
                                        </p:attrNameLst>
                                      </p:cBhvr>
                                      <p:tavLst>
                                        <p:tav tm="0">
                                          <p:val>
                                            <p:fltVal val="720"/>
                                          </p:val>
                                        </p:tav>
                                        <p:tav tm="100000">
                                          <p:val>
                                            <p:fltVal val="0"/>
                                          </p:val>
                                        </p:tav>
                                      </p:tavLst>
                                    </p:anim>
                                    <p:anim calcmode="lin" valueType="num">
                                      <p:cBhvr>
                                        <p:cTn id="29" dur="2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30" dur="2000" fill="hold"/>
                                        <p:tgtEl>
                                          <p:spTgt spid="3">
                                            <p:txEl>
                                              <p:pRg st="3" end="3"/>
                                            </p:txEl>
                                          </p:spTgt>
                                        </p:tgtEl>
                                        <p:attrNameLst>
                                          <p:attrName>ppt_w</p:attrName>
                                        </p:attrNameLst>
                                      </p:cBhvr>
                                      <p:tavLst>
                                        <p:tav tm="0">
                                          <p:val>
                                            <p:fltVal val="0"/>
                                          </p:val>
                                        </p:tav>
                                        <p:tav tm="100000">
                                          <p:val>
                                            <p:strVal val="#ppt_w"/>
                                          </p:val>
                                        </p:tav>
                                      </p:tavLst>
                                    </p:anim>
                                  </p:childTnLst>
                                </p:cTn>
                              </p:par>
                              <p:par>
                                <p:cTn id="31" presetID="35" presetClass="entr" presetSubtype="0"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2000"/>
                                        <p:tgtEl>
                                          <p:spTgt spid="3">
                                            <p:txEl>
                                              <p:pRg st="4" end="4"/>
                                            </p:txEl>
                                          </p:spTgt>
                                        </p:tgtEl>
                                      </p:cBhvr>
                                    </p:animEffect>
                                    <p:anim calcmode="lin" valueType="num">
                                      <p:cBhvr>
                                        <p:cTn id="34" dur="2000" fill="hold"/>
                                        <p:tgtEl>
                                          <p:spTgt spid="3">
                                            <p:txEl>
                                              <p:pRg st="4" end="4"/>
                                            </p:txEl>
                                          </p:spTgt>
                                        </p:tgtEl>
                                        <p:attrNameLst>
                                          <p:attrName>style.rotation</p:attrName>
                                        </p:attrNameLst>
                                      </p:cBhvr>
                                      <p:tavLst>
                                        <p:tav tm="0">
                                          <p:val>
                                            <p:fltVal val="720"/>
                                          </p:val>
                                        </p:tav>
                                        <p:tav tm="100000">
                                          <p:val>
                                            <p:fltVal val="0"/>
                                          </p:val>
                                        </p:tav>
                                      </p:tavLst>
                                    </p:anim>
                                    <p:anim calcmode="lin" valueType="num">
                                      <p:cBhvr>
                                        <p:cTn id="35" dur="2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6" dur="2000" fill="hold"/>
                                        <p:tgtEl>
                                          <p:spTgt spid="3">
                                            <p:txEl>
                                              <p:pRg st="4" end="4"/>
                                            </p:txEl>
                                          </p:spTgt>
                                        </p:tgtEl>
                                        <p:attrNameLst>
                                          <p:attrName>ppt_w</p:attrName>
                                        </p:attrNameLst>
                                      </p:cBhvr>
                                      <p:tavLst>
                                        <p:tav tm="0">
                                          <p:val>
                                            <p:fltVal val="0"/>
                                          </p:val>
                                        </p:tav>
                                        <p:tav tm="100000">
                                          <p:val>
                                            <p:strVal val="#ppt_w"/>
                                          </p:val>
                                        </p:tav>
                                      </p:tavLst>
                                    </p:anim>
                                  </p:childTnLst>
                                </p:cTn>
                              </p:par>
                              <p:par>
                                <p:cTn id="37" presetID="35"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2000"/>
                                        <p:tgtEl>
                                          <p:spTgt spid="3">
                                            <p:txEl>
                                              <p:pRg st="5" end="5"/>
                                            </p:txEl>
                                          </p:spTgt>
                                        </p:tgtEl>
                                      </p:cBhvr>
                                    </p:animEffect>
                                    <p:anim calcmode="lin" valueType="num">
                                      <p:cBhvr>
                                        <p:cTn id="40" dur="2000" fill="hold"/>
                                        <p:tgtEl>
                                          <p:spTgt spid="3">
                                            <p:txEl>
                                              <p:pRg st="5" end="5"/>
                                            </p:txEl>
                                          </p:spTgt>
                                        </p:tgtEl>
                                        <p:attrNameLst>
                                          <p:attrName>style.rotation</p:attrName>
                                        </p:attrNameLst>
                                      </p:cBhvr>
                                      <p:tavLst>
                                        <p:tav tm="0">
                                          <p:val>
                                            <p:fltVal val="720"/>
                                          </p:val>
                                        </p:tav>
                                        <p:tav tm="100000">
                                          <p:val>
                                            <p:fltVal val="0"/>
                                          </p:val>
                                        </p:tav>
                                      </p:tavLst>
                                    </p:anim>
                                    <p:anim calcmode="lin" valueType="num">
                                      <p:cBhvr>
                                        <p:cTn id="41" dur="2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2" dur="2000" fill="hold"/>
                                        <p:tgtEl>
                                          <p:spTgt spid="3">
                                            <p:txEl>
                                              <p:pRg st="5" end="5"/>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fontScale="90000"/>
          </a:bodyPr>
          <a:lstStyle/>
          <a:p>
            <a:r>
              <a:rPr lang="en-US" dirty="0" smtClean="0"/>
              <a:t>CYLINDRICAL PIERS</a:t>
            </a:r>
            <a:endParaRPr lang="en-US" dirty="0"/>
          </a:p>
        </p:txBody>
      </p:sp>
      <p:pic>
        <p:nvPicPr>
          <p:cNvPr id="4" name="Content Placeholder 3" descr="Cylindrical peirs.jpg"/>
          <p:cNvPicPr>
            <a:picLocks noGrp="1" noChangeAspect="1"/>
          </p:cNvPicPr>
          <p:nvPr>
            <p:ph idx="1"/>
          </p:nvPr>
        </p:nvPicPr>
        <p:blipFill>
          <a:blip r:embed="rId2"/>
          <a:stretch>
            <a:fillRect/>
          </a:stretch>
        </p:blipFill>
        <p:spPr>
          <a:xfrm>
            <a:off x="0" y="1066801"/>
            <a:ext cx="9144000" cy="57912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r>
              <a:rPr lang="en-US" dirty="0" smtClean="0"/>
              <a:t>COLUMN BENTS</a:t>
            </a:r>
            <a:endParaRPr lang="en-US" dirty="0"/>
          </a:p>
        </p:txBody>
      </p:sp>
      <p:pic>
        <p:nvPicPr>
          <p:cNvPr id="4" name="Content Placeholder 3" descr="Column bents.JPG"/>
          <p:cNvPicPr>
            <a:picLocks noGrp="1" noChangeAspect="1"/>
          </p:cNvPicPr>
          <p:nvPr>
            <p:ph idx="1"/>
          </p:nvPr>
        </p:nvPicPr>
        <p:blipFill>
          <a:blip r:embed="rId2"/>
          <a:stretch>
            <a:fillRect/>
          </a:stretch>
        </p:blipFill>
        <p:spPr>
          <a:xfrm>
            <a:off x="0" y="838200"/>
            <a:ext cx="9144000" cy="60198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fontScale="90000"/>
          </a:bodyPr>
          <a:lstStyle/>
          <a:p>
            <a:r>
              <a:rPr lang="en-US" dirty="0" smtClean="0"/>
              <a:t>TRESTLE BENTS</a:t>
            </a:r>
            <a:endParaRPr lang="en-US" dirty="0"/>
          </a:p>
        </p:txBody>
      </p:sp>
      <p:pic>
        <p:nvPicPr>
          <p:cNvPr id="4" name="Content Placeholder 3" descr="trestle bents.jpg"/>
          <p:cNvPicPr>
            <a:picLocks noGrp="1" noChangeAspect="1"/>
          </p:cNvPicPr>
          <p:nvPr>
            <p:ph idx="1"/>
          </p:nvPr>
        </p:nvPicPr>
        <p:blipFill>
          <a:blip r:embed="rId2"/>
          <a:stretch>
            <a:fillRect/>
          </a:stretch>
        </p:blipFill>
        <p:spPr>
          <a:xfrm>
            <a:off x="0" y="914400"/>
            <a:ext cx="9144000" cy="59436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09600"/>
          </a:xfrm>
        </p:spPr>
        <p:style>
          <a:lnRef idx="1">
            <a:schemeClr val="accent1"/>
          </a:lnRef>
          <a:fillRef idx="2">
            <a:schemeClr val="accent1"/>
          </a:fillRef>
          <a:effectRef idx="1">
            <a:schemeClr val="accent1"/>
          </a:effectRef>
          <a:fontRef idx="minor">
            <a:schemeClr val="dk1"/>
          </a:fontRef>
        </p:style>
        <p:txBody>
          <a:bodyPr>
            <a:noAutofit/>
          </a:bodyPr>
          <a:lstStyle/>
          <a:p>
            <a:r>
              <a:rPr lang="en-US" sz="3200" b="1" dirty="0" smtClean="0">
                <a:solidFill>
                  <a:srgbClr val="C00000"/>
                </a:solidFill>
              </a:rPr>
              <a:t>9.INTRODUCTION TO BRIDGE ENGINEERING</a:t>
            </a:r>
            <a:endParaRPr lang="en-US" sz="3200" b="1" dirty="0">
              <a:solidFill>
                <a:srgbClr val="C00000"/>
              </a:solidFill>
            </a:endParaRPr>
          </a:p>
        </p:txBody>
      </p:sp>
      <p:sp>
        <p:nvSpPr>
          <p:cNvPr id="3" name="Content Placeholder 2"/>
          <p:cNvSpPr>
            <a:spLocks noGrp="1"/>
          </p:cNvSpPr>
          <p:nvPr>
            <p:ph idx="1"/>
          </p:nvPr>
        </p:nvSpPr>
        <p:spPr>
          <a:xfrm>
            <a:off x="304800" y="1219200"/>
            <a:ext cx="8534400" cy="5410200"/>
          </a:xfrm>
        </p:spPr>
        <p:txBody>
          <a:bodyPr/>
          <a:lstStyle/>
          <a:p>
            <a:pPr algn="just">
              <a:buNone/>
            </a:pPr>
            <a:r>
              <a:rPr lang="en-US" dirty="0" smtClean="0"/>
              <a:t>		</a:t>
            </a:r>
            <a:r>
              <a:rPr lang="en-US" dirty="0" smtClean="0">
                <a:latin typeface="+mj-lt"/>
              </a:rPr>
              <a:t>Bridges are structures built for carrying the road / railway traffic over a depression or obstruction such as river, channel, valley, road or railway.</a:t>
            </a:r>
          </a:p>
          <a:p>
            <a:pPr algn="just">
              <a:buNone/>
            </a:pPr>
            <a:r>
              <a:rPr lang="en-US" dirty="0" smtClean="0">
                <a:latin typeface="+mj-lt"/>
              </a:rPr>
              <a:t>		If a bridge is constructed to carry highway traffic it is known as “HIGHWAY BRIDGE”</a:t>
            </a:r>
          </a:p>
          <a:p>
            <a:pPr algn="just">
              <a:buNone/>
            </a:pPr>
            <a:r>
              <a:rPr lang="en-US" dirty="0" smtClean="0">
                <a:latin typeface="+mj-lt"/>
              </a:rPr>
              <a:t>		</a:t>
            </a:r>
            <a:r>
              <a:rPr lang="en-US" dirty="0" smtClean="0"/>
              <a:t> If a bridge is constructed to carry railway traffic it is known as “RAILWAY BRIDGE”</a:t>
            </a:r>
          </a:p>
          <a:p>
            <a:pPr algn="just">
              <a:buNone/>
            </a:pPr>
            <a:r>
              <a:rPr lang="en-US" dirty="0" smtClean="0">
                <a:latin typeface="+mj-lt"/>
              </a:rPr>
              <a:t>		</a:t>
            </a:r>
            <a:r>
              <a:rPr lang="en-US" dirty="0" smtClean="0"/>
              <a:t>If a bridge is constructed exclusively to carry pedestrians it is known as “FOOT BRIDGE”</a:t>
            </a:r>
            <a:endParaRPr lang="en-US" dirty="0">
              <a:latin typeface="+mj-l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819912"/>
          </a:xfrm>
        </p:spPr>
        <p:txBody>
          <a:bodyPr/>
          <a:lstStyle/>
          <a:p>
            <a:r>
              <a:rPr lang="en-US" dirty="0" smtClean="0"/>
              <a:t>ABUTMENTS:</a:t>
            </a:r>
            <a:endParaRPr lang="en-US" dirty="0"/>
          </a:p>
        </p:txBody>
      </p:sp>
      <p:pic>
        <p:nvPicPr>
          <p:cNvPr id="4" name="Content Placeholder 3" descr="Abutment with return wing wall.PNG"/>
          <p:cNvPicPr>
            <a:picLocks noGrp="1" noChangeAspect="1"/>
          </p:cNvPicPr>
          <p:nvPr>
            <p:ph idx="1"/>
          </p:nvPr>
        </p:nvPicPr>
        <p:blipFill>
          <a:blip r:embed="rId2"/>
          <a:stretch>
            <a:fillRect/>
          </a:stretch>
        </p:blipFill>
        <p:spPr>
          <a:xfrm>
            <a:off x="0" y="914400"/>
            <a:ext cx="9144000" cy="59436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4"/>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4"/>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butment with splayed wing wall 1.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Abutment with splayed wing wall.jpg"/>
          <p:cNvPicPr>
            <a:picLocks noGrp="1" noChangeAspect="1"/>
          </p:cNvPicPr>
          <p:nvPr>
            <p:ph idx="1"/>
          </p:nvPr>
        </p:nvPicPr>
        <p:blipFill>
          <a:blip r:embed="rId2"/>
          <a:stretch>
            <a:fillRect/>
          </a:stretch>
        </p:blipFill>
        <p:spPr>
          <a:xfrm>
            <a:off x="0" y="0"/>
            <a:ext cx="9144000" cy="6858000"/>
          </a:xfr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FEATURES OF ABUTMENT:</a:t>
            </a:r>
            <a:endParaRPr lang="en-US" dirty="0"/>
          </a:p>
        </p:txBody>
      </p:sp>
      <p:sp>
        <p:nvSpPr>
          <p:cNvPr id="3" name="Content Placeholder 2"/>
          <p:cNvSpPr>
            <a:spLocks noGrp="1"/>
          </p:cNvSpPr>
          <p:nvPr>
            <p:ph idx="1"/>
          </p:nvPr>
        </p:nvSpPr>
        <p:spPr>
          <a:xfrm>
            <a:off x="457200" y="1371600"/>
            <a:ext cx="8229600" cy="4953000"/>
          </a:xfrm>
        </p:spPr>
        <p:txBody>
          <a:bodyPr/>
          <a:lstStyle/>
          <a:p>
            <a:pPr algn="just">
              <a:buFont typeface="Wingdings" pitchFamily="2" charset="2"/>
              <a:buChar char="Ø"/>
            </a:pPr>
            <a:r>
              <a:rPr lang="en-US" dirty="0" smtClean="0"/>
              <a:t>Height: difference between bed level of river bank and formation level of road.</a:t>
            </a:r>
          </a:p>
          <a:p>
            <a:pPr algn="just">
              <a:buFont typeface="Wingdings" pitchFamily="2" charset="2"/>
              <a:buChar char="Ø"/>
            </a:pPr>
            <a:r>
              <a:rPr lang="en-US" dirty="0" smtClean="0"/>
              <a:t>Batter: water face kept vertical, face retaining earth is provided with 1 in 6 or stepped down.</a:t>
            </a:r>
          </a:p>
          <a:p>
            <a:pPr algn="just">
              <a:buFont typeface="Wingdings" pitchFamily="2" charset="2"/>
              <a:buChar char="Ø"/>
            </a:pPr>
            <a:r>
              <a:rPr lang="en-US" dirty="0" smtClean="0"/>
              <a:t>Width : The top width is sufficient to accommodate ends of bridge super structure.</a:t>
            </a:r>
          </a:p>
          <a:p>
            <a:pPr algn="just">
              <a:buFont typeface="Wingdings" pitchFamily="2" charset="2"/>
              <a:buChar char="Ø"/>
            </a:pPr>
            <a:r>
              <a:rPr lang="en-US" dirty="0" smtClean="0"/>
              <a:t>Length: length represents overall width of bridge. </a:t>
            </a:r>
          </a:p>
          <a:p>
            <a:pPr algn="just">
              <a:buFont typeface="Wingdings" pitchFamily="2" charset="2"/>
              <a:buChar char="Ø"/>
            </a:pPr>
            <a:r>
              <a:rPr lang="en-US" dirty="0" smtClean="0"/>
              <a:t>Abutment cap :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blinds(horizontal)">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ox(in)">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4"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to="" calcmode="lin" valueType="num">
                                      <p:cBhvr>
                                        <p:cTn id="23" dur="1" fill="hold"/>
                                        <p:tgtEl>
                                          <p:spTgt spid="3">
                                            <p:txEl>
                                              <p:pRg st="3" end="3"/>
                                            </p:txEl>
                                          </p:spTgt>
                                        </p:tgtEl>
                                        <p:attrNameLst>
                                          <p:attrName/>
                                        </p:attrNameLst>
                                      </p:cBhvr>
                                    </p:anim>
                                  </p:childTnLst>
                                </p:cTn>
                              </p:par>
                            </p:childTnLst>
                          </p:cTn>
                        </p:par>
                      </p:childTnLst>
                    </p:cTn>
                  </p:par>
                  <p:par>
                    <p:cTn id="24" fill="hold">
                      <p:stCondLst>
                        <p:cond delay="indefinite"/>
                      </p:stCondLst>
                      <p:childTnLst>
                        <p:par>
                          <p:cTn id="25" fill="hold">
                            <p:stCondLst>
                              <p:cond delay="0"/>
                            </p:stCondLst>
                            <p:childTnLst>
                              <p:par>
                                <p:cTn id="26" presetID="39" presetClass="entr" presetSubtype="0" accel="10000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p:cTn id="28" dur="500" fill="hold"/>
                                        <p:tgtEl>
                                          <p:spTgt spid="3">
                                            <p:txEl>
                                              <p:pRg st="4" end="4"/>
                                            </p:txEl>
                                          </p:spTgt>
                                        </p:tgtEl>
                                        <p:attrNameLst>
                                          <p:attrName>ppt_h</p:attrName>
                                        </p:attrNameLst>
                                      </p:cBhvr>
                                      <p:tavLst>
                                        <p:tav tm="0">
                                          <p:val>
                                            <p:strVal val="#ppt_h/20"/>
                                          </p:val>
                                        </p:tav>
                                        <p:tav tm="50000">
                                          <p:val>
                                            <p:strVal val="#ppt_h/20"/>
                                          </p:val>
                                        </p:tav>
                                        <p:tav tm="100000">
                                          <p:val>
                                            <p:strVal val="#ppt_h"/>
                                          </p:val>
                                        </p:tav>
                                      </p:tavLst>
                                    </p:anim>
                                    <p:anim calcmode="lin" valueType="num">
                                      <p:cBhvr>
                                        <p:cTn id="29" dur="500" fill="hold"/>
                                        <p:tgtEl>
                                          <p:spTgt spid="3">
                                            <p:txEl>
                                              <p:pRg st="4" end="4"/>
                                            </p:txEl>
                                          </p:spTgt>
                                        </p:tgtEl>
                                        <p:attrNameLst>
                                          <p:attrName>ppt_w</p:attrName>
                                        </p:attrNameLst>
                                      </p:cBhvr>
                                      <p:tavLst>
                                        <p:tav tm="0">
                                          <p:val>
                                            <p:strVal val="#ppt_w+.3"/>
                                          </p:val>
                                        </p:tav>
                                        <p:tav tm="50000">
                                          <p:val>
                                            <p:strVal val="#ppt_w+.3"/>
                                          </p:val>
                                        </p:tav>
                                        <p:tav tm="100000">
                                          <p:val>
                                            <p:strVal val="#ppt_w"/>
                                          </p:val>
                                        </p:tav>
                                      </p:tavLst>
                                    </p:anim>
                                    <p:anim calcmode="lin" valueType="num">
                                      <p:cBhvr>
                                        <p:cTn id="30" dur="500" fill="hold"/>
                                        <p:tgtEl>
                                          <p:spTgt spid="3">
                                            <p:txEl>
                                              <p:pRg st="4" end="4"/>
                                            </p:txEl>
                                          </p:spTgt>
                                        </p:tgtEl>
                                        <p:attrNameLst>
                                          <p:attrName>ppt_x</p:attrName>
                                        </p:attrNameLst>
                                      </p:cBhvr>
                                      <p:tavLst>
                                        <p:tav tm="0">
                                          <p:val>
                                            <p:strVal val="#ppt_x-.3"/>
                                          </p:val>
                                        </p:tav>
                                        <p:tav tm="50000">
                                          <p:val>
                                            <p:strVal val="#ppt_x"/>
                                          </p:val>
                                        </p:tav>
                                        <p:tav tm="100000">
                                          <p:val>
                                            <p:strVal val="#ppt_x"/>
                                          </p:val>
                                        </p:tav>
                                      </p:tavLst>
                                    </p:anim>
                                    <p:anim calcmode="lin" valueType="num">
                                      <p:cBhvr>
                                        <p:cTn id="31"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enovo\Desktop\Bridge PPT\Abutment with stepped wing wall.JPG"/>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Classification of abutments</a:t>
            </a:r>
            <a:endParaRPr lang="en-US" dirty="0"/>
          </a:p>
        </p:txBody>
      </p:sp>
      <p:sp>
        <p:nvSpPr>
          <p:cNvPr id="3" name="Content Placeholder 2"/>
          <p:cNvSpPr>
            <a:spLocks noGrp="1"/>
          </p:cNvSpPr>
          <p:nvPr>
            <p:ph idx="1"/>
          </p:nvPr>
        </p:nvSpPr>
        <p:spPr>
          <a:xfrm>
            <a:off x="457200" y="914400"/>
            <a:ext cx="8229600" cy="5410200"/>
          </a:xfrm>
        </p:spPr>
        <p:txBody>
          <a:bodyPr/>
          <a:lstStyle/>
          <a:p>
            <a:pPr marL="514350" indent="-514350">
              <a:spcBef>
                <a:spcPts val="0"/>
              </a:spcBef>
              <a:buNone/>
            </a:pPr>
            <a:r>
              <a:rPr lang="en-US" sz="3600" dirty="0" smtClean="0">
                <a:solidFill>
                  <a:srgbClr val="FF0000"/>
                </a:solidFill>
              </a:rPr>
              <a:t>Abutment without wing wall</a:t>
            </a:r>
          </a:p>
          <a:p>
            <a:pPr marL="514350" indent="-514350">
              <a:spcBef>
                <a:spcPts val="0"/>
              </a:spcBef>
              <a:buFont typeface="Arial" pitchFamily="34" charset="0"/>
              <a:buChar char="•"/>
            </a:pPr>
            <a:r>
              <a:rPr lang="en-US" dirty="0" smtClean="0">
                <a:solidFill>
                  <a:srgbClr val="00B050"/>
                </a:solidFill>
              </a:rPr>
              <a:t>Straight abutment</a:t>
            </a:r>
          </a:p>
          <a:p>
            <a:pPr marL="514350" indent="-514350">
              <a:spcBef>
                <a:spcPts val="0"/>
              </a:spcBef>
              <a:buFont typeface="Arial" pitchFamily="34" charset="0"/>
              <a:buChar char="•"/>
            </a:pPr>
            <a:r>
              <a:rPr lang="en-US" dirty="0" smtClean="0">
                <a:solidFill>
                  <a:srgbClr val="00B050"/>
                </a:solidFill>
              </a:rPr>
              <a:t>Tee abutment</a:t>
            </a:r>
          </a:p>
          <a:p>
            <a:pPr marL="514350" indent="-514350">
              <a:spcBef>
                <a:spcPts val="0"/>
              </a:spcBef>
              <a:buFont typeface="Arial" pitchFamily="34" charset="0"/>
              <a:buChar char="•"/>
            </a:pPr>
            <a:r>
              <a:rPr lang="en-US" dirty="0" smtClean="0">
                <a:solidFill>
                  <a:srgbClr val="00B050"/>
                </a:solidFill>
              </a:rPr>
              <a:t>Hollow or arch abutment</a:t>
            </a:r>
          </a:p>
          <a:p>
            <a:pPr marL="514350" indent="-514350">
              <a:spcBef>
                <a:spcPts val="0"/>
              </a:spcBef>
              <a:buFont typeface="Arial" pitchFamily="34" charset="0"/>
              <a:buChar char="•"/>
            </a:pPr>
            <a:r>
              <a:rPr lang="en-US" dirty="0" smtClean="0">
                <a:solidFill>
                  <a:srgbClr val="00B050"/>
                </a:solidFill>
              </a:rPr>
              <a:t>Burried Abutments</a:t>
            </a:r>
          </a:p>
          <a:p>
            <a:pPr marL="514350" indent="-514350">
              <a:spcBef>
                <a:spcPts val="0"/>
              </a:spcBef>
              <a:buNone/>
            </a:pPr>
            <a:endParaRPr lang="en-US" dirty="0" smtClean="0"/>
          </a:p>
          <a:p>
            <a:pPr marL="514350" indent="-514350">
              <a:spcBef>
                <a:spcPts val="0"/>
              </a:spcBef>
              <a:buNone/>
            </a:pPr>
            <a:r>
              <a:rPr lang="en-US" sz="3600" dirty="0" smtClean="0">
                <a:solidFill>
                  <a:srgbClr val="FF0000"/>
                </a:solidFill>
              </a:rPr>
              <a:t>Abutment with wing wall</a:t>
            </a:r>
          </a:p>
          <a:p>
            <a:pPr marL="514350" indent="-514350">
              <a:spcBef>
                <a:spcPts val="0"/>
              </a:spcBef>
            </a:pPr>
            <a:r>
              <a:rPr lang="en-US" dirty="0" smtClean="0">
                <a:solidFill>
                  <a:srgbClr val="00B050"/>
                </a:solidFill>
              </a:rPr>
              <a:t>Abutment with straight wing wall</a:t>
            </a:r>
          </a:p>
          <a:p>
            <a:pPr marL="514350" indent="-514350">
              <a:spcBef>
                <a:spcPts val="0"/>
              </a:spcBef>
            </a:pPr>
            <a:r>
              <a:rPr lang="en-US" dirty="0" smtClean="0">
                <a:solidFill>
                  <a:srgbClr val="00B050"/>
                </a:solidFill>
              </a:rPr>
              <a:t>Abutment with return wing wall</a:t>
            </a:r>
          </a:p>
          <a:p>
            <a:pPr marL="514350" indent="-514350">
              <a:spcBef>
                <a:spcPts val="0"/>
              </a:spcBef>
            </a:pPr>
            <a:r>
              <a:rPr lang="en-US" dirty="0" smtClean="0">
                <a:solidFill>
                  <a:srgbClr val="00B050"/>
                </a:solidFill>
              </a:rPr>
              <a:t>Abutment with splayed wing wall</a:t>
            </a:r>
          </a:p>
          <a:p>
            <a:pPr marL="514350" indent="-514350">
              <a:spcBef>
                <a:spcPts val="0"/>
              </a:spcBef>
              <a:buNone/>
            </a:pPr>
            <a:endParaRPr lang="en-US" dirty="0" smtClean="0"/>
          </a:p>
          <a:p>
            <a:pPr marL="514350" indent="-514350">
              <a:spcBef>
                <a:spcPts val="0"/>
              </a:spcBef>
              <a:buFont typeface="+mj-lt"/>
              <a:buAutoNum type="arabicPeriod"/>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 from="(-#ppt_w/2)" to="(#ppt_x)" calcmode="lin" valueType="num">
                                      <p:cBhvr>
                                        <p:cTn id="12" dur="600" fill="hold">
                                          <p:stCondLst>
                                            <p:cond delay="0"/>
                                          </p:stCondLst>
                                        </p:cTn>
                                        <p:tgtEl>
                                          <p:spTgt spid="3">
                                            <p:txEl>
                                              <p:pRg st="6" end="6"/>
                                            </p:txEl>
                                          </p:spTgt>
                                        </p:tgtEl>
                                        <p:attrNameLst>
                                          <p:attrName>ppt_x</p:attrName>
                                        </p:attrNameLst>
                                      </p:cBhvr>
                                    </p:anim>
                                    <p:anim from="0" to="-1.0" calcmode="lin" valueType="num">
                                      <p:cBhvr>
                                        <p:cTn id="13" dur="200" decel="50000" autoRev="1" fill="hold">
                                          <p:stCondLst>
                                            <p:cond delay="600"/>
                                          </p:stCondLst>
                                        </p:cTn>
                                        <p:tgtEl>
                                          <p:spTgt spid="3">
                                            <p:txEl>
                                              <p:pRg st="6" end="6"/>
                                            </p:txEl>
                                          </p:spTgt>
                                        </p:tgtEl>
                                        <p:attrNameLst>
                                          <p:attrName>xshear</p:attrName>
                                        </p:attrNameLst>
                                      </p:cBhvr>
                                    </p:anim>
                                    <p:animScale>
                                      <p:cBhvr>
                                        <p:cTn id="14" dur="200" decel="100000" autoRev="1" fill="hold">
                                          <p:stCondLst>
                                            <p:cond delay="600"/>
                                          </p:stCondLst>
                                        </p:cTn>
                                        <p:tgtEl>
                                          <p:spTgt spid="3">
                                            <p:txEl>
                                              <p:pRg st="6" end="6"/>
                                            </p:txEl>
                                          </p:spTgt>
                                        </p:tgtEl>
                                      </p:cBhvr>
                                      <p:from x="100000" y="100000"/>
                                      <p:to x="80000" y="100000"/>
                                    </p:animScale>
                                    <p:anim by="(#ppt_h/3+#ppt_w*0.1)" calcmode="lin" valueType="num">
                                      <p:cBhvr additive="sum">
                                        <p:cTn id="15" dur="200" decel="100000" autoRev="1" fill="hold">
                                          <p:stCondLst>
                                            <p:cond delay="600"/>
                                          </p:stCondLst>
                                        </p:cTn>
                                        <p:tgtEl>
                                          <p:spTgt spid="3">
                                            <p:txEl>
                                              <p:pRg st="6" end="6"/>
                                            </p:txEl>
                                          </p:spTgt>
                                        </p:tgtEl>
                                        <p:attrNameLst>
                                          <p:attrName>ppt_x</p:attrName>
                                        </p:attrNameLst>
                                      </p:cBhvr>
                                    </p:anim>
                                  </p:childTnLst>
                                </p:cTn>
                              </p:par>
                            </p:childTnLst>
                          </p:cTn>
                        </p:par>
                      </p:childTnLst>
                    </p:cTn>
                  </p:par>
                  <p:par>
                    <p:cTn id="16" fill="hold">
                      <p:stCondLst>
                        <p:cond delay="indefinite"/>
                      </p:stCondLst>
                      <p:childTnLst>
                        <p:par>
                          <p:cTn id="17" fill="hold">
                            <p:stCondLst>
                              <p:cond delay="0"/>
                            </p:stCondLst>
                            <p:childTnLst>
                              <p:par>
                                <p:cTn id="18" presetID="24"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to="" calcmode="lin" valueType="num">
                                      <p:cBhvr>
                                        <p:cTn id="20" dur="1" fill="hold"/>
                                        <p:tgtEl>
                                          <p:spTgt spid="3">
                                            <p:txEl>
                                              <p:pRg st="1" end="1"/>
                                            </p:txEl>
                                          </p:spTgt>
                                        </p:tgtEl>
                                        <p:attrNameLst>
                                          <p:attrName/>
                                        </p:attrNameLst>
                                      </p:cBhvr>
                                    </p:anim>
                                  </p:childTnLst>
                                </p:cTn>
                              </p:par>
                              <p:par>
                                <p:cTn id="21" presetID="24"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to="" calcmode="lin" valueType="num">
                                      <p:cBhvr>
                                        <p:cTn id="23" dur="1" fill="hold"/>
                                        <p:tgtEl>
                                          <p:spTgt spid="3">
                                            <p:txEl>
                                              <p:pRg st="2" end="2"/>
                                            </p:txEl>
                                          </p:spTgt>
                                        </p:tgtEl>
                                        <p:attrNameLst>
                                          <p:attrName/>
                                        </p:attrNameLst>
                                      </p:cBhvr>
                                    </p:anim>
                                  </p:childTnLst>
                                </p:cTn>
                              </p:par>
                              <p:par>
                                <p:cTn id="24" presetID="24"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to="" calcmode="lin" valueType="num">
                                      <p:cBhvr>
                                        <p:cTn id="26" dur="1" fill="hold"/>
                                        <p:tgtEl>
                                          <p:spTgt spid="3">
                                            <p:txEl>
                                              <p:pRg st="3" end="3"/>
                                            </p:txEl>
                                          </p:spTgt>
                                        </p:tgtEl>
                                        <p:attrNameLst>
                                          <p:attrName/>
                                        </p:attrNameLst>
                                      </p:cBhvr>
                                    </p:anim>
                                  </p:childTnLst>
                                </p:cTn>
                              </p:par>
                              <p:par>
                                <p:cTn id="27" presetID="24"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to="" calcmode="lin" valueType="num">
                                      <p:cBhvr>
                                        <p:cTn id="29" dur="1" fill="hold"/>
                                        <p:tgtEl>
                                          <p:spTgt spid="3">
                                            <p:txEl>
                                              <p:pRg st="4" end="4"/>
                                            </p:txEl>
                                          </p:spTgt>
                                        </p:tgtEl>
                                        <p:attrNameLst>
                                          <p:attrName/>
                                        </p:attrNameLst>
                                      </p:cBhvr>
                                    </p:anim>
                                  </p:childTnLst>
                                </p:cTn>
                              </p:par>
                            </p:childTnLst>
                          </p:cTn>
                        </p:par>
                      </p:childTnLst>
                    </p:cTn>
                  </p:par>
                  <p:par>
                    <p:cTn id="30" fill="hold">
                      <p:stCondLst>
                        <p:cond delay="indefinite"/>
                      </p:stCondLst>
                      <p:childTnLst>
                        <p:par>
                          <p:cTn id="31" fill="hold">
                            <p:stCondLst>
                              <p:cond delay="0"/>
                            </p:stCondLst>
                            <p:childTnLst>
                              <p:par>
                                <p:cTn id="32" presetID="35"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2000"/>
                                        <p:tgtEl>
                                          <p:spTgt spid="3">
                                            <p:txEl>
                                              <p:pRg st="7" end="7"/>
                                            </p:txEl>
                                          </p:spTgt>
                                        </p:tgtEl>
                                      </p:cBhvr>
                                    </p:animEffect>
                                    <p:anim calcmode="lin" valueType="num">
                                      <p:cBhvr>
                                        <p:cTn id="35" dur="2000" fill="hold"/>
                                        <p:tgtEl>
                                          <p:spTgt spid="3">
                                            <p:txEl>
                                              <p:pRg st="7" end="7"/>
                                            </p:txEl>
                                          </p:spTgt>
                                        </p:tgtEl>
                                        <p:attrNameLst>
                                          <p:attrName>style.rotation</p:attrName>
                                        </p:attrNameLst>
                                      </p:cBhvr>
                                      <p:tavLst>
                                        <p:tav tm="0">
                                          <p:val>
                                            <p:fltVal val="720"/>
                                          </p:val>
                                        </p:tav>
                                        <p:tav tm="100000">
                                          <p:val>
                                            <p:fltVal val="0"/>
                                          </p:val>
                                        </p:tav>
                                      </p:tavLst>
                                    </p:anim>
                                    <p:anim calcmode="lin" valueType="num">
                                      <p:cBhvr>
                                        <p:cTn id="36" dur="2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37" dur="2000" fill="hold"/>
                                        <p:tgtEl>
                                          <p:spTgt spid="3">
                                            <p:txEl>
                                              <p:pRg st="7" end="7"/>
                                            </p:txEl>
                                          </p:spTgt>
                                        </p:tgtEl>
                                        <p:attrNameLst>
                                          <p:attrName>ppt_w</p:attrName>
                                        </p:attrNameLst>
                                      </p:cBhvr>
                                      <p:tavLst>
                                        <p:tav tm="0">
                                          <p:val>
                                            <p:fltVal val="0"/>
                                          </p:val>
                                        </p:tav>
                                        <p:tav tm="100000">
                                          <p:val>
                                            <p:strVal val="#ppt_w"/>
                                          </p:val>
                                        </p:tav>
                                      </p:tavLst>
                                    </p:anim>
                                  </p:childTnLst>
                                </p:cTn>
                              </p:par>
                              <p:par>
                                <p:cTn id="38" presetID="35" presetClass="entr" presetSubtype="0"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2000"/>
                                        <p:tgtEl>
                                          <p:spTgt spid="3">
                                            <p:txEl>
                                              <p:pRg st="8" end="8"/>
                                            </p:txEl>
                                          </p:spTgt>
                                        </p:tgtEl>
                                      </p:cBhvr>
                                    </p:animEffect>
                                    <p:anim calcmode="lin" valueType="num">
                                      <p:cBhvr>
                                        <p:cTn id="41" dur="2000" fill="hold"/>
                                        <p:tgtEl>
                                          <p:spTgt spid="3">
                                            <p:txEl>
                                              <p:pRg st="8" end="8"/>
                                            </p:txEl>
                                          </p:spTgt>
                                        </p:tgtEl>
                                        <p:attrNameLst>
                                          <p:attrName>style.rotation</p:attrName>
                                        </p:attrNameLst>
                                      </p:cBhvr>
                                      <p:tavLst>
                                        <p:tav tm="0">
                                          <p:val>
                                            <p:fltVal val="720"/>
                                          </p:val>
                                        </p:tav>
                                        <p:tav tm="100000">
                                          <p:val>
                                            <p:fltVal val="0"/>
                                          </p:val>
                                        </p:tav>
                                      </p:tavLst>
                                    </p:anim>
                                    <p:anim calcmode="lin" valueType="num">
                                      <p:cBhvr>
                                        <p:cTn id="42" dur="2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43" dur="2000" fill="hold"/>
                                        <p:tgtEl>
                                          <p:spTgt spid="3">
                                            <p:txEl>
                                              <p:pRg st="8" end="8"/>
                                            </p:txEl>
                                          </p:spTgt>
                                        </p:tgtEl>
                                        <p:attrNameLst>
                                          <p:attrName>ppt_w</p:attrName>
                                        </p:attrNameLst>
                                      </p:cBhvr>
                                      <p:tavLst>
                                        <p:tav tm="0">
                                          <p:val>
                                            <p:fltVal val="0"/>
                                          </p:val>
                                        </p:tav>
                                        <p:tav tm="100000">
                                          <p:val>
                                            <p:strVal val="#ppt_w"/>
                                          </p:val>
                                        </p:tav>
                                      </p:tavLst>
                                    </p:anim>
                                  </p:childTnLst>
                                </p:cTn>
                              </p:par>
                              <p:par>
                                <p:cTn id="44" presetID="35" presetClass="entr" presetSubtype="0" fill="hold"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2000"/>
                                        <p:tgtEl>
                                          <p:spTgt spid="3">
                                            <p:txEl>
                                              <p:pRg st="9" end="9"/>
                                            </p:txEl>
                                          </p:spTgt>
                                        </p:tgtEl>
                                      </p:cBhvr>
                                    </p:animEffect>
                                    <p:anim calcmode="lin" valueType="num">
                                      <p:cBhvr>
                                        <p:cTn id="47" dur="2000" fill="hold"/>
                                        <p:tgtEl>
                                          <p:spTgt spid="3">
                                            <p:txEl>
                                              <p:pRg st="9" end="9"/>
                                            </p:txEl>
                                          </p:spTgt>
                                        </p:tgtEl>
                                        <p:attrNameLst>
                                          <p:attrName>style.rotation</p:attrName>
                                        </p:attrNameLst>
                                      </p:cBhvr>
                                      <p:tavLst>
                                        <p:tav tm="0">
                                          <p:val>
                                            <p:fltVal val="720"/>
                                          </p:val>
                                        </p:tav>
                                        <p:tav tm="100000">
                                          <p:val>
                                            <p:fltVal val="0"/>
                                          </p:val>
                                        </p:tav>
                                      </p:tavLst>
                                    </p:anim>
                                    <p:anim calcmode="lin" valueType="num">
                                      <p:cBhvr>
                                        <p:cTn id="48" dur="2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49" dur="2000" fill="hold"/>
                                        <p:tgtEl>
                                          <p:spTgt spid="3">
                                            <p:txEl>
                                              <p:pRg st="9" end="9"/>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r>
              <a:rPr lang="en-US" dirty="0" smtClean="0"/>
              <a:t>STRAIGHT ABUTMENT</a:t>
            </a:r>
            <a:endParaRPr lang="en-US" dirty="0"/>
          </a:p>
        </p:txBody>
      </p:sp>
      <p:pic>
        <p:nvPicPr>
          <p:cNvPr id="2050" name="Picture 2" descr="C:\Users\lenovo\Desktop\Bridge PPT\New folder\Straight abutment.png"/>
          <p:cNvPicPr>
            <a:picLocks noGrp="1" noChangeAspect="1" noChangeArrowheads="1"/>
          </p:cNvPicPr>
          <p:nvPr>
            <p:ph idx="1"/>
          </p:nvPr>
        </p:nvPicPr>
        <p:blipFill>
          <a:blip r:embed="rId2"/>
          <a:srcRect/>
          <a:stretch>
            <a:fillRect/>
          </a:stretch>
        </p:blipFill>
        <p:spPr bwMode="auto">
          <a:xfrm>
            <a:off x="0" y="990600"/>
            <a:ext cx="9144000" cy="5867400"/>
          </a:xfrm>
          <a:prstGeom prst="rect">
            <a:avLst/>
          </a:prstGeom>
          <a:noFill/>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TEE ABUTMENT</a:t>
            </a:r>
            <a:endParaRPr lang="en-US" dirty="0"/>
          </a:p>
        </p:txBody>
      </p:sp>
      <p:pic>
        <p:nvPicPr>
          <p:cNvPr id="3074" name="Picture 2" descr="C:\Users\lenovo\Desktop\Bridge PPT\New folder\Tee abutment.png"/>
          <p:cNvPicPr>
            <a:picLocks noGrp="1" noChangeAspect="1" noChangeArrowheads="1"/>
          </p:cNvPicPr>
          <p:nvPr>
            <p:ph idx="1"/>
          </p:nvPr>
        </p:nvPicPr>
        <p:blipFill>
          <a:blip r:embed="rId2"/>
          <a:srcRect/>
          <a:stretch>
            <a:fillRect/>
          </a:stretch>
        </p:blipFill>
        <p:spPr bwMode="auto">
          <a:xfrm>
            <a:off x="0" y="1066800"/>
            <a:ext cx="9144000" cy="5791200"/>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r>
              <a:rPr lang="en-US" dirty="0" smtClean="0"/>
              <a:t>HOLLOW ABUTMENT</a:t>
            </a:r>
            <a:endParaRPr lang="en-US" dirty="0"/>
          </a:p>
        </p:txBody>
      </p:sp>
      <p:pic>
        <p:nvPicPr>
          <p:cNvPr id="4098" name="Picture 2" descr="C:\Users\lenovo\Desktop\Bridge PPT\New folder\Hollow abutment.png"/>
          <p:cNvPicPr>
            <a:picLocks noGrp="1" noChangeAspect="1" noChangeArrowheads="1"/>
          </p:cNvPicPr>
          <p:nvPr>
            <p:ph idx="1"/>
          </p:nvPr>
        </p:nvPicPr>
        <p:blipFill>
          <a:blip r:embed="rId2"/>
          <a:srcRect/>
          <a:stretch>
            <a:fillRect/>
          </a:stretch>
        </p:blipFill>
        <p:spPr bwMode="auto">
          <a:xfrm>
            <a:off x="0" y="914400"/>
            <a:ext cx="9143999" cy="59436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a:bodyPr>
          <a:lstStyle/>
          <a:p>
            <a:r>
              <a:rPr lang="en-US" sz="3600" dirty="0" smtClean="0"/>
              <a:t>ABUTMENT WITH STRAIGHT WING WALL</a:t>
            </a:r>
            <a:endParaRPr lang="en-US" sz="3600" dirty="0"/>
          </a:p>
        </p:txBody>
      </p:sp>
      <p:pic>
        <p:nvPicPr>
          <p:cNvPr id="5122" name="Picture 2" descr="C:\Users\lenovo\Desktop\Bridge PPT\New folder\Abutment with straight wing wall.png"/>
          <p:cNvPicPr>
            <a:picLocks noGrp="1" noChangeAspect="1" noChangeArrowheads="1"/>
          </p:cNvPicPr>
          <p:nvPr>
            <p:ph idx="1"/>
          </p:nvPr>
        </p:nvPicPr>
        <p:blipFill>
          <a:blip r:embed="rId2"/>
          <a:srcRect/>
          <a:stretch>
            <a:fillRect/>
          </a:stretch>
        </p:blipFill>
        <p:spPr bwMode="auto">
          <a:xfrm>
            <a:off x="0" y="990600"/>
            <a:ext cx="9144000" cy="58674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p:cNvGrpSpPr>
            <a:grpSpLocks/>
          </p:cNvGrpSpPr>
          <p:nvPr/>
        </p:nvGrpSpPr>
        <p:grpSpPr bwMode="auto">
          <a:xfrm>
            <a:off x="381000" y="838200"/>
            <a:ext cx="8153400" cy="5781675"/>
            <a:chOff x="240" y="528"/>
            <a:chExt cx="5136" cy="3642"/>
          </a:xfrm>
        </p:grpSpPr>
        <p:sp>
          <p:nvSpPr>
            <p:cNvPr id="7176" name="Freeform 8"/>
            <p:cNvSpPr>
              <a:spLocks/>
            </p:cNvSpPr>
            <p:nvPr/>
          </p:nvSpPr>
          <p:spPr bwMode="auto">
            <a:xfrm>
              <a:off x="2112" y="672"/>
              <a:ext cx="2016" cy="3024"/>
            </a:xfrm>
            <a:custGeom>
              <a:avLst/>
              <a:gdLst/>
              <a:ahLst/>
              <a:cxnLst>
                <a:cxn ang="0">
                  <a:pos x="0" y="0"/>
                </a:cxn>
                <a:cxn ang="0">
                  <a:pos x="288" y="240"/>
                </a:cxn>
                <a:cxn ang="0">
                  <a:pos x="384" y="576"/>
                </a:cxn>
                <a:cxn ang="0">
                  <a:pos x="240" y="1056"/>
                </a:cxn>
                <a:cxn ang="0">
                  <a:pos x="528" y="1584"/>
                </a:cxn>
                <a:cxn ang="0">
                  <a:pos x="1248" y="1632"/>
                </a:cxn>
                <a:cxn ang="0">
                  <a:pos x="1632" y="1728"/>
                </a:cxn>
                <a:cxn ang="0">
                  <a:pos x="1776" y="2160"/>
                </a:cxn>
                <a:cxn ang="0">
                  <a:pos x="1632" y="2544"/>
                </a:cxn>
              </a:cxnLst>
              <a:rect l="0" t="0" r="r" b="b"/>
              <a:pathLst>
                <a:path w="1776" h="2544">
                  <a:moveTo>
                    <a:pt x="0" y="0"/>
                  </a:moveTo>
                  <a:cubicBezTo>
                    <a:pt x="112" y="72"/>
                    <a:pt x="224" y="144"/>
                    <a:pt x="288" y="240"/>
                  </a:cubicBezTo>
                  <a:cubicBezTo>
                    <a:pt x="352" y="336"/>
                    <a:pt x="392" y="440"/>
                    <a:pt x="384" y="576"/>
                  </a:cubicBezTo>
                  <a:cubicBezTo>
                    <a:pt x="376" y="712"/>
                    <a:pt x="216" y="888"/>
                    <a:pt x="240" y="1056"/>
                  </a:cubicBezTo>
                  <a:cubicBezTo>
                    <a:pt x="264" y="1224"/>
                    <a:pt x="360" y="1488"/>
                    <a:pt x="528" y="1584"/>
                  </a:cubicBezTo>
                  <a:cubicBezTo>
                    <a:pt x="696" y="1680"/>
                    <a:pt x="1064" y="1608"/>
                    <a:pt x="1248" y="1632"/>
                  </a:cubicBezTo>
                  <a:cubicBezTo>
                    <a:pt x="1432" y="1656"/>
                    <a:pt x="1544" y="1640"/>
                    <a:pt x="1632" y="1728"/>
                  </a:cubicBezTo>
                  <a:cubicBezTo>
                    <a:pt x="1720" y="1816"/>
                    <a:pt x="1776" y="2024"/>
                    <a:pt x="1776" y="2160"/>
                  </a:cubicBezTo>
                  <a:cubicBezTo>
                    <a:pt x="1776" y="2296"/>
                    <a:pt x="1704" y="2420"/>
                    <a:pt x="1632" y="2544"/>
                  </a:cubicBezTo>
                </a:path>
              </a:pathLst>
            </a:custGeom>
            <a:noFill/>
            <a:ln w="127000">
              <a:pattFill prst="pct50">
                <a:fgClr>
                  <a:srgbClr val="33CCCC"/>
                </a:fgClr>
                <a:bgClr>
                  <a:srgbClr val="FFFFFF"/>
                </a:bgClr>
              </a:pattFill>
              <a:prstDash val="solid"/>
              <a:round/>
              <a:headEnd/>
              <a:tailEnd/>
            </a:ln>
            <a:effectLst/>
          </p:spPr>
          <p:txBody>
            <a:bodyPr/>
            <a:lstStyle/>
            <a:p>
              <a:endParaRPr lang="en-US"/>
            </a:p>
          </p:txBody>
        </p:sp>
        <p:sp>
          <p:nvSpPr>
            <p:cNvPr id="7177" name="Oval 9"/>
            <p:cNvSpPr>
              <a:spLocks noChangeArrowheads="1"/>
            </p:cNvSpPr>
            <p:nvPr/>
          </p:nvSpPr>
          <p:spPr bwMode="auto">
            <a:xfrm>
              <a:off x="1200" y="2496"/>
              <a:ext cx="480" cy="432"/>
            </a:xfrm>
            <a:prstGeom prst="ellipse">
              <a:avLst/>
            </a:prstGeom>
            <a:solidFill>
              <a:srgbClr val="FFCC00"/>
            </a:solidFill>
            <a:ln w="9525">
              <a:solidFill>
                <a:schemeClr val="tx1"/>
              </a:solidFill>
              <a:round/>
              <a:headEnd/>
              <a:tailEnd/>
            </a:ln>
            <a:effectLst/>
          </p:spPr>
          <p:txBody>
            <a:bodyPr wrap="none" anchor="ctr"/>
            <a:lstStyle/>
            <a:p>
              <a:endParaRPr lang="en-US"/>
            </a:p>
          </p:txBody>
        </p:sp>
        <p:sp>
          <p:nvSpPr>
            <p:cNvPr id="7178" name="Oval 10"/>
            <p:cNvSpPr>
              <a:spLocks noChangeArrowheads="1"/>
            </p:cNvSpPr>
            <p:nvPr/>
          </p:nvSpPr>
          <p:spPr bwMode="auto">
            <a:xfrm>
              <a:off x="3600" y="1920"/>
              <a:ext cx="480" cy="432"/>
            </a:xfrm>
            <a:prstGeom prst="ellipse">
              <a:avLst/>
            </a:prstGeom>
            <a:solidFill>
              <a:srgbClr val="FFCC00"/>
            </a:solidFill>
            <a:ln w="9525">
              <a:solidFill>
                <a:schemeClr val="tx1"/>
              </a:solidFill>
              <a:round/>
              <a:headEnd/>
              <a:tailEnd/>
            </a:ln>
            <a:effectLst/>
          </p:spPr>
          <p:txBody>
            <a:bodyPr wrap="none" anchor="ctr"/>
            <a:lstStyle/>
            <a:p>
              <a:endParaRPr lang="en-US"/>
            </a:p>
          </p:txBody>
        </p:sp>
        <p:sp>
          <p:nvSpPr>
            <p:cNvPr id="7179" name="Oval 11"/>
            <p:cNvSpPr>
              <a:spLocks noChangeArrowheads="1"/>
            </p:cNvSpPr>
            <p:nvPr/>
          </p:nvSpPr>
          <p:spPr bwMode="auto">
            <a:xfrm>
              <a:off x="1488" y="1152"/>
              <a:ext cx="480" cy="432"/>
            </a:xfrm>
            <a:prstGeom prst="ellipse">
              <a:avLst/>
            </a:prstGeom>
            <a:solidFill>
              <a:srgbClr val="FFCC00"/>
            </a:solidFill>
            <a:ln w="9525">
              <a:solidFill>
                <a:schemeClr val="tx1"/>
              </a:solidFill>
              <a:round/>
              <a:headEnd/>
              <a:tailEnd/>
            </a:ln>
            <a:effectLst/>
          </p:spPr>
          <p:txBody>
            <a:bodyPr wrap="none" anchor="ctr"/>
            <a:lstStyle/>
            <a:p>
              <a:endParaRPr lang="en-US"/>
            </a:p>
          </p:txBody>
        </p:sp>
        <p:sp>
          <p:nvSpPr>
            <p:cNvPr id="7180" name="Oval 12"/>
            <p:cNvSpPr>
              <a:spLocks noChangeArrowheads="1"/>
            </p:cNvSpPr>
            <p:nvPr/>
          </p:nvSpPr>
          <p:spPr bwMode="auto">
            <a:xfrm>
              <a:off x="4896" y="2496"/>
              <a:ext cx="480" cy="432"/>
            </a:xfrm>
            <a:prstGeom prst="ellipse">
              <a:avLst/>
            </a:prstGeom>
            <a:solidFill>
              <a:srgbClr val="FFCC00"/>
            </a:solidFill>
            <a:ln w="9525">
              <a:solidFill>
                <a:schemeClr val="tx1"/>
              </a:solidFill>
              <a:round/>
              <a:headEnd/>
              <a:tailEnd/>
            </a:ln>
            <a:effectLst/>
          </p:spPr>
          <p:txBody>
            <a:bodyPr wrap="none" anchor="ctr"/>
            <a:lstStyle/>
            <a:p>
              <a:endParaRPr lang="en-US"/>
            </a:p>
          </p:txBody>
        </p:sp>
        <p:sp>
          <p:nvSpPr>
            <p:cNvPr id="7181" name="Oval 13"/>
            <p:cNvSpPr>
              <a:spLocks noChangeArrowheads="1"/>
            </p:cNvSpPr>
            <p:nvPr/>
          </p:nvSpPr>
          <p:spPr bwMode="auto">
            <a:xfrm>
              <a:off x="2832" y="3456"/>
              <a:ext cx="480" cy="432"/>
            </a:xfrm>
            <a:prstGeom prst="ellipse">
              <a:avLst/>
            </a:prstGeom>
            <a:solidFill>
              <a:srgbClr val="FFCC00"/>
            </a:solidFill>
            <a:ln w="9525">
              <a:solidFill>
                <a:schemeClr val="tx1"/>
              </a:solidFill>
              <a:round/>
              <a:headEnd/>
              <a:tailEnd/>
            </a:ln>
            <a:effectLst/>
          </p:spPr>
          <p:txBody>
            <a:bodyPr wrap="none" anchor="ctr"/>
            <a:lstStyle/>
            <a:p>
              <a:endParaRPr lang="en-US"/>
            </a:p>
          </p:txBody>
        </p:sp>
        <p:sp>
          <p:nvSpPr>
            <p:cNvPr id="7182" name="Oval 14"/>
            <p:cNvSpPr>
              <a:spLocks noChangeArrowheads="1"/>
            </p:cNvSpPr>
            <p:nvPr/>
          </p:nvSpPr>
          <p:spPr bwMode="auto">
            <a:xfrm>
              <a:off x="3936" y="528"/>
              <a:ext cx="480" cy="432"/>
            </a:xfrm>
            <a:prstGeom prst="ellipse">
              <a:avLst/>
            </a:prstGeom>
            <a:solidFill>
              <a:srgbClr val="FFCC00"/>
            </a:solidFill>
            <a:ln w="9525">
              <a:solidFill>
                <a:schemeClr val="tx1"/>
              </a:solidFill>
              <a:round/>
              <a:headEnd/>
              <a:tailEnd/>
            </a:ln>
            <a:effectLst/>
          </p:spPr>
          <p:txBody>
            <a:bodyPr wrap="none" anchor="ctr"/>
            <a:lstStyle/>
            <a:p>
              <a:endParaRPr lang="en-US"/>
            </a:p>
          </p:txBody>
        </p:sp>
        <p:sp>
          <p:nvSpPr>
            <p:cNvPr id="7183" name="Line 15"/>
            <p:cNvSpPr>
              <a:spLocks noChangeShapeType="1"/>
            </p:cNvSpPr>
            <p:nvPr/>
          </p:nvSpPr>
          <p:spPr bwMode="auto">
            <a:xfrm flipH="1">
              <a:off x="1440" y="1584"/>
              <a:ext cx="240" cy="912"/>
            </a:xfrm>
            <a:prstGeom prst="line">
              <a:avLst/>
            </a:prstGeom>
            <a:noFill/>
            <a:ln w="101600">
              <a:pattFill prst="pct50">
                <a:fgClr>
                  <a:srgbClr val="993300"/>
                </a:fgClr>
                <a:bgClr>
                  <a:srgbClr val="FFFFFF"/>
                </a:bgClr>
              </a:pattFill>
              <a:round/>
              <a:headEnd/>
              <a:tailEnd/>
            </a:ln>
            <a:effectLst/>
          </p:spPr>
          <p:txBody>
            <a:bodyPr/>
            <a:lstStyle/>
            <a:p>
              <a:endParaRPr lang="en-US"/>
            </a:p>
          </p:txBody>
        </p:sp>
        <p:sp>
          <p:nvSpPr>
            <p:cNvPr id="7184" name="Freeform 16"/>
            <p:cNvSpPr>
              <a:spLocks/>
            </p:cNvSpPr>
            <p:nvPr/>
          </p:nvSpPr>
          <p:spPr bwMode="auto">
            <a:xfrm>
              <a:off x="1632" y="2696"/>
              <a:ext cx="1248" cy="808"/>
            </a:xfrm>
            <a:custGeom>
              <a:avLst/>
              <a:gdLst/>
              <a:ahLst/>
              <a:cxnLst>
                <a:cxn ang="0">
                  <a:pos x="0" y="136"/>
                </a:cxn>
                <a:cxn ang="0">
                  <a:pos x="528" y="40"/>
                </a:cxn>
                <a:cxn ang="0">
                  <a:pos x="912" y="376"/>
                </a:cxn>
                <a:cxn ang="0">
                  <a:pos x="1248" y="808"/>
                </a:cxn>
              </a:cxnLst>
              <a:rect l="0" t="0" r="r" b="b"/>
              <a:pathLst>
                <a:path w="1248" h="808">
                  <a:moveTo>
                    <a:pt x="0" y="136"/>
                  </a:moveTo>
                  <a:cubicBezTo>
                    <a:pt x="188" y="68"/>
                    <a:pt x="376" y="0"/>
                    <a:pt x="528" y="40"/>
                  </a:cubicBezTo>
                  <a:cubicBezTo>
                    <a:pt x="680" y="80"/>
                    <a:pt x="792" y="248"/>
                    <a:pt x="912" y="376"/>
                  </a:cubicBezTo>
                  <a:cubicBezTo>
                    <a:pt x="1032" y="504"/>
                    <a:pt x="1192" y="736"/>
                    <a:pt x="1248" y="808"/>
                  </a:cubicBezTo>
                </a:path>
              </a:pathLst>
            </a:custGeom>
            <a:noFill/>
            <a:ln w="101600" cap="flat" cmpd="sng">
              <a:pattFill prst="pct50">
                <a:fgClr>
                  <a:srgbClr val="993300"/>
                </a:fgClr>
                <a:bgClr>
                  <a:srgbClr val="FFFFFF"/>
                </a:bgClr>
              </a:pattFill>
              <a:prstDash val="solid"/>
              <a:round/>
              <a:headEnd type="none" w="med" len="med"/>
              <a:tailEnd type="none" w="med" len="med"/>
            </a:ln>
            <a:effectLst/>
          </p:spPr>
          <p:txBody>
            <a:bodyPr/>
            <a:lstStyle/>
            <a:p>
              <a:endParaRPr lang="en-US"/>
            </a:p>
          </p:txBody>
        </p:sp>
        <p:sp>
          <p:nvSpPr>
            <p:cNvPr id="7186" name="Line 18"/>
            <p:cNvSpPr>
              <a:spLocks noChangeShapeType="1"/>
            </p:cNvSpPr>
            <p:nvPr/>
          </p:nvSpPr>
          <p:spPr bwMode="auto">
            <a:xfrm flipH="1" flipV="1">
              <a:off x="672" y="1056"/>
              <a:ext cx="816" cy="240"/>
            </a:xfrm>
            <a:prstGeom prst="line">
              <a:avLst/>
            </a:prstGeom>
            <a:noFill/>
            <a:ln w="101600">
              <a:pattFill prst="pct50">
                <a:fgClr>
                  <a:srgbClr val="993300"/>
                </a:fgClr>
                <a:bgClr>
                  <a:srgbClr val="FFFFFF"/>
                </a:bgClr>
              </a:pattFill>
              <a:round/>
              <a:headEnd/>
              <a:tailEnd/>
            </a:ln>
            <a:effectLst/>
          </p:spPr>
          <p:txBody>
            <a:bodyPr/>
            <a:lstStyle/>
            <a:p>
              <a:endParaRPr lang="en-US"/>
            </a:p>
          </p:txBody>
        </p:sp>
        <p:sp>
          <p:nvSpPr>
            <p:cNvPr id="7188" name="Line 20"/>
            <p:cNvSpPr>
              <a:spLocks noChangeShapeType="1"/>
            </p:cNvSpPr>
            <p:nvPr/>
          </p:nvSpPr>
          <p:spPr bwMode="auto">
            <a:xfrm flipH="1">
              <a:off x="720" y="2880"/>
              <a:ext cx="576" cy="384"/>
            </a:xfrm>
            <a:prstGeom prst="line">
              <a:avLst/>
            </a:prstGeom>
            <a:noFill/>
            <a:ln w="101600">
              <a:pattFill prst="pct50">
                <a:fgClr>
                  <a:srgbClr val="993300"/>
                </a:fgClr>
                <a:bgClr>
                  <a:srgbClr val="FFFFFF"/>
                </a:bgClr>
              </a:pattFill>
              <a:round/>
              <a:headEnd/>
              <a:tailEnd/>
            </a:ln>
            <a:effectLst/>
          </p:spPr>
          <p:txBody>
            <a:bodyPr/>
            <a:lstStyle/>
            <a:p>
              <a:endParaRPr lang="en-US"/>
            </a:p>
          </p:txBody>
        </p:sp>
        <p:sp>
          <p:nvSpPr>
            <p:cNvPr id="7189" name="Freeform 21"/>
            <p:cNvSpPr>
              <a:spLocks/>
            </p:cNvSpPr>
            <p:nvPr/>
          </p:nvSpPr>
          <p:spPr bwMode="auto">
            <a:xfrm>
              <a:off x="3009" y="816"/>
              <a:ext cx="927" cy="1392"/>
            </a:xfrm>
            <a:custGeom>
              <a:avLst/>
              <a:gdLst/>
              <a:ahLst/>
              <a:cxnLst>
                <a:cxn ang="0">
                  <a:pos x="927" y="0"/>
                </a:cxn>
                <a:cxn ang="0">
                  <a:pos x="447" y="192"/>
                </a:cxn>
                <a:cxn ang="0">
                  <a:pos x="183" y="468"/>
                </a:cxn>
                <a:cxn ang="0">
                  <a:pos x="3" y="969"/>
                </a:cxn>
                <a:cxn ang="0">
                  <a:pos x="201" y="1271"/>
                </a:cxn>
                <a:cxn ang="0">
                  <a:pos x="591" y="1392"/>
                </a:cxn>
              </a:cxnLst>
              <a:rect l="0" t="0" r="r" b="b"/>
              <a:pathLst>
                <a:path w="927" h="1392">
                  <a:moveTo>
                    <a:pt x="927" y="0"/>
                  </a:moveTo>
                  <a:cubicBezTo>
                    <a:pt x="739" y="56"/>
                    <a:pt x="571" y="114"/>
                    <a:pt x="447" y="192"/>
                  </a:cubicBezTo>
                  <a:cubicBezTo>
                    <a:pt x="323" y="270"/>
                    <a:pt x="257" y="339"/>
                    <a:pt x="183" y="468"/>
                  </a:cubicBezTo>
                  <a:cubicBezTo>
                    <a:pt x="109" y="597"/>
                    <a:pt x="0" y="835"/>
                    <a:pt x="3" y="969"/>
                  </a:cubicBezTo>
                  <a:cubicBezTo>
                    <a:pt x="6" y="1103"/>
                    <a:pt x="103" y="1201"/>
                    <a:pt x="201" y="1271"/>
                  </a:cubicBezTo>
                  <a:cubicBezTo>
                    <a:pt x="299" y="1341"/>
                    <a:pt x="510" y="1367"/>
                    <a:pt x="591" y="1392"/>
                  </a:cubicBezTo>
                </a:path>
              </a:pathLst>
            </a:custGeom>
            <a:noFill/>
            <a:ln w="101600" cap="flat" cmpd="sng">
              <a:pattFill prst="pct50">
                <a:fgClr>
                  <a:srgbClr val="993300"/>
                </a:fgClr>
                <a:bgClr>
                  <a:srgbClr val="FFFFFF"/>
                </a:bgClr>
              </a:pattFill>
              <a:prstDash val="solid"/>
              <a:round/>
              <a:headEnd type="none" w="med" len="med"/>
              <a:tailEnd type="none" w="med" len="med"/>
            </a:ln>
            <a:effectLst/>
          </p:spPr>
          <p:txBody>
            <a:bodyPr/>
            <a:lstStyle/>
            <a:p>
              <a:endParaRPr lang="en-US"/>
            </a:p>
          </p:txBody>
        </p:sp>
        <p:sp>
          <p:nvSpPr>
            <p:cNvPr id="7190" name="Line 22"/>
            <p:cNvSpPr>
              <a:spLocks noChangeShapeType="1"/>
            </p:cNvSpPr>
            <p:nvPr/>
          </p:nvSpPr>
          <p:spPr bwMode="auto">
            <a:xfrm>
              <a:off x="4032" y="2256"/>
              <a:ext cx="864" cy="384"/>
            </a:xfrm>
            <a:prstGeom prst="line">
              <a:avLst/>
            </a:prstGeom>
            <a:noFill/>
            <a:ln w="101600">
              <a:pattFill prst="pct50">
                <a:fgClr>
                  <a:srgbClr val="993300"/>
                </a:fgClr>
                <a:bgClr>
                  <a:srgbClr val="FFFFFF"/>
                </a:bgClr>
              </a:pattFill>
              <a:round/>
              <a:headEnd/>
              <a:tailEnd/>
            </a:ln>
            <a:effectLst/>
          </p:spPr>
          <p:txBody>
            <a:bodyPr/>
            <a:lstStyle/>
            <a:p>
              <a:endParaRPr lang="en-US"/>
            </a:p>
          </p:txBody>
        </p:sp>
        <p:sp>
          <p:nvSpPr>
            <p:cNvPr id="7191" name="Line 23"/>
            <p:cNvSpPr>
              <a:spLocks noChangeShapeType="1"/>
            </p:cNvSpPr>
            <p:nvPr/>
          </p:nvSpPr>
          <p:spPr bwMode="auto">
            <a:xfrm flipV="1">
              <a:off x="4416" y="672"/>
              <a:ext cx="672" cy="48"/>
            </a:xfrm>
            <a:prstGeom prst="line">
              <a:avLst/>
            </a:prstGeom>
            <a:noFill/>
            <a:ln w="101600">
              <a:pattFill prst="pct50">
                <a:fgClr>
                  <a:srgbClr val="993300"/>
                </a:fgClr>
                <a:bgClr>
                  <a:srgbClr val="FFFFFF"/>
                </a:bgClr>
              </a:pattFill>
              <a:round/>
              <a:headEnd/>
              <a:tailEnd/>
            </a:ln>
            <a:effectLst/>
          </p:spPr>
          <p:txBody>
            <a:bodyPr/>
            <a:lstStyle/>
            <a:p>
              <a:endParaRPr lang="en-US"/>
            </a:p>
          </p:txBody>
        </p:sp>
        <p:sp>
          <p:nvSpPr>
            <p:cNvPr id="7192" name="Line 24"/>
            <p:cNvSpPr>
              <a:spLocks noChangeShapeType="1"/>
            </p:cNvSpPr>
            <p:nvPr/>
          </p:nvSpPr>
          <p:spPr bwMode="auto">
            <a:xfrm>
              <a:off x="5136" y="2928"/>
              <a:ext cx="48" cy="624"/>
            </a:xfrm>
            <a:prstGeom prst="line">
              <a:avLst/>
            </a:prstGeom>
            <a:noFill/>
            <a:ln w="101600">
              <a:pattFill prst="pct50">
                <a:fgClr>
                  <a:srgbClr val="993300"/>
                </a:fgClr>
                <a:bgClr>
                  <a:srgbClr val="FFFFFF"/>
                </a:bgClr>
              </a:pattFill>
              <a:round/>
              <a:headEnd/>
              <a:tailEnd/>
            </a:ln>
            <a:effectLst/>
          </p:spPr>
          <p:txBody>
            <a:bodyPr/>
            <a:lstStyle/>
            <a:p>
              <a:endParaRPr lang="en-US"/>
            </a:p>
          </p:txBody>
        </p:sp>
        <p:sp>
          <p:nvSpPr>
            <p:cNvPr id="7194" name="Freeform 26"/>
            <p:cNvSpPr>
              <a:spLocks/>
            </p:cNvSpPr>
            <p:nvPr/>
          </p:nvSpPr>
          <p:spPr bwMode="auto">
            <a:xfrm>
              <a:off x="624" y="960"/>
              <a:ext cx="90" cy="174"/>
            </a:xfrm>
            <a:custGeom>
              <a:avLst/>
              <a:gdLst/>
              <a:ahLst/>
              <a:cxnLst>
                <a:cxn ang="0">
                  <a:pos x="90" y="0"/>
                </a:cxn>
                <a:cxn ang="0">
                  <a:pos x="48" y="54"/>
                </a:cxn>
                <a:cxn ang="0">
                  <a:pos x="0" y="174"/>
                </a:cxn>
              </a:cxnLst>
              <a:rect l="0" t="0" r="r" b="b"/>
              <a:pathLst>
                <a:path w="90" h="174">
                  <a:moveTo>
                    <a:pt x="90" y="0"/>
                  </a:moveTo>
                  <a:cubicBezTo>
                    <a:pt x="58" y="11"/>
                    <a:pt x="54" y="22"/>
                    <a:pt x="48" y="54"/>
                  </a:cubicBezTo>
                  <a:cubicBezTo>
                    <a:pt x="44" y="131"/>
                    <a:pt x="70" y="174"/>
                    <a:pt x="0" y="174"/>
                  </a:cubicBezTo>
                </a:path>
              </a:pathLst>
            </a:custGeom>
            <a:noFill/>
            <a:ln w="31750">
              <a:solidFill>
                <a:srgbClr val="808080"/>
              </a:solidFill>
              <a:round/>
              <a:headEnd/>
              <a:tailEnd/>
            </a:ln>
            <a:effectLst/>
          </p:spPr>
          <p:txBody>
            <a:bodyPr/>
            <a:lstStyle/>
            <a:p>
              <a:endParaRPr lang="en-US"/>
            </a:p>
          </p:txBody>
        </p:sp>
        <p:sp>
          <p:nvSpPr>
            <p:cNvPr id="7195" name="Freeform 27"/>
            <p:cNvSpPr>
              <a:spLocks/>
            </p:cNvSpPr>
            <p:nvPr/>
          </p:nvSpPr>
          <p:spPr bwMode="auto">
            <a:xfrm>
              <a:off x="2064" y="576"/>
              <a:ext cx="90" cy="174"/>
            </a:xfrm>
            <a:custGeom>
              <a:avLst/>
              <a:gdLst/>
              <a:ahLst/>
              <a:cxnLst>
                <a:cxn ang="0">
                  <a:pos x="90" y="0"/>
                </a:cxn>
                <a:cxn ang="0">
                  <a:pos x="48" y="54"/>
                </a:cxn>
                <a:cxn ang="0">
                  <a:pos x="0" y="174"/>
                </a:cxn>
              </a:cxnLst>
              <a:rect l="0" t="0" r="r" b="b"/>
              <a:pathLst>
                <a:path w="90" h="174">
                  <a:moveTo>
                    <a:pt x="90" y="0"/>
                  </a:moveTo>
                  <a:cubicBezTo>
                    <a:pt x="58" y="11"/>
                    <a:pt x="54" y="22"/>
                    <a:pt x="48" y="54"/>
                  </a:cubicBezTo>
                  <a:cubicBezTo>
                    <a:pt x="44" y="131"/>
                    <a:pt x="70" y="174"/>
                    <a:pt x="0" y="174"/>
                  </a:cubicBezTo>
                </a:path>
              </a:pathLst>
            </a:custGeom>
            <a:noFill/>
            <a:ln w="31750">
              <a:solidFill>
                <a:srgbClr val="808080"/>
              </a:solidFill>
              <a:round/>
              <a:headEnd/>
              <a:tailEnd/>
            </a:ln>
            <a:effectLst/>
          </p:spPr>
          <p:txBody>
            <a:bodyPr/>
            <a:lstStyle/>
            <a:p>
              <a:endParaRPr lang="en-US"/>
            </a:p>
          </p:txBody>
        </p:sp>
        <p:sp>
          <p:nvSpPr>
            <p:cNvPr id="7197" name="Freeform 29"/>
            <p:cNvSpPr>
              <a:spLocks/>
            </p:cNvSpPr>
            <p:nvPr/>
          </p:nvSpPr>
          <p:spPr bwMode="auto">
            <a:xfrm>
              <a:off x="701" y="3168"/>
              <a:ext cx="67" cy="186"/>
            </a:xfrm>
            <a:custGeom>
              <a:avLst/>
              <a:gdLst/>
              <a:ahLst/>
              <a:cxnLst>
                <a:cxn ang="0">
                  <a:pos x="1" y="0"/>
                </a:cxn>
                <a:cxn ang="0">
                  <a:pos x="7" y="84"/>
                </a:cxn>
                <a:cxn ang="0">
                  <a:pos x="25" y="90"/>
                </a:cxn>
                <a:cxn ang="0">
                  <a:pos x="55" y="114"/>
                </a:cxn>
                <a:cxn ang="0">
                  <a:pos x="61" y="186"/>
                </a:cxn>
              </a:cxnLst>
              <a:rect l="0" t="0" r="r" b="b"/>
              <a:pathLst>
                <a:path w="67" h="186">
                  <a:moveTo>
                    <a:pt x="1" y="0"/>
                  </a:moveTo>
                  <a:cubicBezTo>
                    <a:pt x="3" y="28"/>
                    <a:pt x="0" y="57"/>
                    <a:pt x="7" y="84"/>
                  </a:cubicBezTo>
                  <a:cubicBezTo>
                    <a:pt x="9" y="90"/>
                    <a:pt x="20" y="86"/>
                    <a:pt x="25" y="90"/>
                  </a:cubicBezTo>
                  <a:cubicBezTo>
                    <a:pt x="64" y="121"/>
                    <a:pt x="10" y="99"/>
                    <a:pt x="55" y="114"/>
                  </a:cubicBezTo>
                  <a:cubicBezTo>
                    <a:pt x="67" y="149"/>
                    <a:pt x="61" y="126"/>
                    <a:pt x="61" y="186"/>
                  </a:cubicBezTo>
                </a:path>
              </a:pathLst>
            </a:custGeom>
            <a:noFill/>
            <a:ln w="31750" cap="flat" cmpd="sng">
              <a:solidFill>
                <a:srgbClr val="808080"/>
              </a:solidFill>
              <a:prstDash val="solid"/>
              <a:round/>
              <a:headEnd type="none" w="med" len="med"/>
              <a:tailEnd type="none" w="med" len="med"/>
            </a:ln>
            <a:effectLst/>
          </p:spPr>
          <p:txBody>
            <a:bodyPr/>
            <a:lstStyle/>
            <a:p>
              <a:endParaRPr lang="en-US"/>
            </a:p>
          </p:txBody>
        </p:sp>
        <p:sp>
          <p:nvSpPr>
            <p:cNvPr id="7198" name="Freeform 30"/>
            <p:cNvSpPr>
              <a:spLocks/>
            </p:cNvSpPr>
            <p:nvPr/>
          </p:nvSpPr>
          <p:spPr bwMode="auto">
            <a:xfrm>
              <a:off x="5040" y="576"/>
              <a:ext cx="90" cy="174"/>
            </a:xfrm>
            <a:custGeom>
              <a:avLst/>
              <a:gdLst/>
              <a:ahLst/>
              <a:cxnLst>
                <a:cxn ang="0">
                  <a:pos x="90" y="0"/>
                </a:cxn>
                <a:cxn ang="0">
                  <a:pos x="48" y="54"/>
                </a:cxn>
                <a:cxn ang="0">
                  <a:pos x="0" y="174"/>
                </a:cxn>
              </a:cxnLst>
              <a:rect l="0" t="0" r="r" b="b"/>
              <a:pathLst>
                <a:path w="90" h="174">
                  <a:moveTo>
                    <a:pt x="90" y="0"/>
                  </a:moveTo>
                  <a:cubicBezTo>
                    <a:pt x="58" y="11"/>
                    <a:pt x="54" y="22"/>
                    <a:pt x="48" y="54"/>
                  </a:cubicBezTo>
                  <a:cubicBezTo>
                    <a:pt x="44" y="131"/>
                    <a:pt x="70" y="174"/>
                    <a:pt x="0" y="174"/>
                  </a:cubicBezTo>
                </a:path>
              </a:pathLst>
            </a:custGeom>
            <a:noFill/>
            <a:ln w="31750">
              <a:solidFill>
                <a:srgbClr val="808080"/>
              </a:solidFill>
              <a:round/>
              <a:headEnd/>
              <a:tailEnd/>
            </a:ln>
            <a:effectLst/>
          </p:spPr>
          <p:txBody>
            <a:bodyPr/>
            <a:lstStyle/>
            <a:p>
              <a:endParaRPr lang="en-US"/>
            </a:p>
          </p:txBody>
        </p:sp>
        <p:sp>
          <p:nvSpPr>
            <p:cNvPr id="7199" name="Freeform 31"/>
            <p:cNvSpPr>
              <a:spLocks/>
            </p:cNvSpPr>
            <p:nvPr/>
          </p:nvSpPr>
          <p:spPr bwMode="auto">
            <a:xfrm>
              <a:off x="5088" y="3504"/>
              <a:ext cx="192" cy="48"/>
            </a:xfrm>
            <a:custGeom>
              <a:avLst/>
              <a:gdLst/>
              <a:ahLst/>
              <a:cxnLst>
                <a:cxn ang="0">
                  <a:pos x="0" y="48"/>
                </a:cxn>
                <a:cxn ang="0">
                  <a:pos x="48" y="0"/>
                </a:cxn>
                <a:cxn ang="0">
                  <a:pos x="144" y="48"/>
                </a:cxn>
                <a:cxn ang="0">
                  <a:pos x="192" y="0"/>
                </a:cxn>
              </a:cxnLst>
              <a:rect l="0" t="0" r="r" b="b"/>
              <a:pathLst>
                <a:path w="192" h="48">
                  <a:moveTo>
                    <a:pt x="0" y="48"/>
                  </a:moveTo>
                  <a:cubicBezTo>
                    <a:pt x="12" y="24"/>
                    <a:pt x="24" y="0"/>
                    <a:pt x="48" y="0"/>
                  </a:cubicBezTo>
                  <a:cubicBezTo>
                    <a:pt x="72" y="0"/>
                    <a:pt x="120" y="48"/>
                    <a:pt x="144" y="48"/>
                  </a:cubicBezTo>
                  <a:cubicBezTo>
                    <a:pt x="168" y="48"/>
                    <a:pt x="184" y="8"/>
                    <a:pt x="192" y="0"/>
                  </a:cubicBezTo>
                </a:path>
              </a:pathLst>
            </a:custGeom>
            <a:noFill/>
            <a:ln w="31750" cap="flat" cmpd="sng">
              <a:solidFill>
                <a:srgbClr val="808080"/>
              </a:solidFill>
              <a:prstDash val="solid"/>
              <a:round/>
              <a:headEnd type="none" w="med" len="med"/>
              <a:tailEnd type="none" w="med" len="med"/>
            </a:ln>
            <a:effectLst/>
          </p:spPr>
          <p:txBody>
            <a:bodyPr/>
            <a:lstStyle/>
            <a:p>
              <a:endParaRPr lang="en-US"/>
            </a:p>
          </p:txBody>
        </p:sp>
        <p:sp>
          <p:nvSpPr>
            <p:cNvPr id="7201" name="Line 33"/>
            <p:cNvSpPr>
              <a:spLocks noChangeShapeType="1"/>
            </p:cNvSpPr>
            <p:nvPr/>
          </p:nvSpPr>
          <p:spPr bwMode="auto">
            <a:xfrm flipH="1">
              <a:off x="2880" y="3888"/>
              <a:ext cx="144" cy="192"/>
            </a:xfrm>
            <a:prstGeom prst="line">
              <a:avLst/>
            </a:prstGeom>
            <a:noFill/>
            <a:ln w="101600">
              <a:pattFill prst="pct50">
                <a:fgClr>
                  <a:srgbClr val="993300"/>
                </a:fgClr>
                <a:bgClr>
                  <a:srgbClr val="FFFFFF"/>
                </a:bgClr>
              </a:pattFill>
              <a:round/>
              <a:headEnd/>
              <a:tailEnd/>
            </a:ln>
            <a:effectLst/>
          </p:spPr>
          <p:txBody>
            <a:bodyPr/>
            <a:lstStyle/>
            <a:p>
              <a:endParaRPr lang="en-US"/>
            </a:p>
          </p:txBody>
        </p:sp>
        <p:sp>
          <p:nvSpPr>
            <p:cNvPr id="7202" name="Freeform 34"/>
            <p:cNvSpPr>
              <a:spLocks/>
            </p:cNvSpPr>
            <p:nvPr/>
          </p:nvSpPr>
          <p:spPr bwMode="auto">
            <a:xfrm>
              <a:off x="2832" y="3984"/>
              <a:ext cx="67" cy="186"/>
            </a:xfrm>
            <a:custGeom>
              <a:avLst/>
              <a:gdLst/>
              <a:ahLst/>
              <a:cxnLst>
                <a:cxn ang="0">
                  <a:pos x="1" y="0"/>
                </a:cxn>
                <a:cxn ang="0">
                  <a:pos x="7" y="84"/>
                </a:cxn>
                <a:cxn ang="0">
                  <a:pos x="25" y="90"/>
                </a:cxn>
                <a:cxn ang="0">
                  <a:pos x="55" y="114"/>
                </a:cxn>
                <a:cxn ang="0">
                  <a:pos x="61" y="186"/>
                </a:cxn>
              </a:cxnLst>
              <a:rect l="0" t="0" r="r" b="b"/>
              <a:pathLst>
                <a:path w="67" h="186">
                  <a:moveTo>
                    <a:pt x="1" y="0"/>
                  </a:moveTo>
                  <a:cubicBezTo>
                    <a:pt x="3" y="28"/>
                    <a:pt x="0" y="57"/>
                    <a:pt x="7" y="84"/>
                  </a:cubicBezTo>
                  <a:cubicBezTo>
                    <a:pt x="9" y="90"/>
                    <a:pt x="20" y="86"/>
                    <a:pt x="25" y="90"/>
                  </a:cubicBezTo>
                  <a:cubicBezTo>
                    <a:pt x="64" y="121"/>
                    <a:pt x="10" y="99"/>
                    <a:pt x="55" y="114"/>
                  </a:cubicBezTo>
                  <a:cubicBezTo>
                    <a:pt x="67" y="149"/>
                    <a:pt x="61" y="126"/>
                    <a:pt x="61" y="186"/>
                  </a:cubicBezTo>
                </a:path>
              </a:pathLst>
            </a:custGeom>
            <a:noFill/>
            <a:ln w="31750" cap="flat" cmpd="sng">
              <a:solidFill>
                <a:srgbClr val="808080"/>
              </a:solidFill>
              <a:prstDash val="solid"/>
              <a:round/>
              <a:headEnd type="none" w="med" len="med"/>
              <a:tailEnd type="none" w="med" len="med"/>
            </a:ln>
            <a:effectLst/>
          </p:spPr>
          <p:txBody>
            <a:bodyPr/>
            <a:lstStyle/>
            <a:p>
              <a:endParaRPr lang="en-US"/>
            </a:p>
          </p:txBody>
        </p:sp>
        <p:sp>
          <p:nvSpPr>
            <p:cNvPr id="7203" name="Freeform 35"/>
            <p:cNvSpPr>
              <a:spLocks/>
            </p:cNvSpPr>
            <p:nvPr/>
          </p:nvSpPr>
          <p:spPr bwMode="auto">
            <a:xfrm>
              <a:off x="3888" y="3648"/>
              <a:ext cx="192" cy="48"/>
            </a:xfrm>
            <a:custGeom>
              <a:avLst/>
              <a:gdLst/>
              <a:ahLst/>
              <a:cxnLst>
                <a:cxn ang="0">
                  <a:pos x="0" y="48"/>
                </a:cxn>
                <a:cxn ang="0">
                  <a:pos x="48" y="0"/>
                </a:cxn>
                <a:cxn ang="0">
                  <a:pos x="144" y="48"/>
                </a:cxn>
                <a:cxn ang="0">
                  <a:pos x="192" y="0"/>
                </a:cxn>
              </a:cxnLst>
              <a:rect l="0" t="0" r="r" b="b"/>
              <a:pathLst>
                <a:path w="192" h="48">
                  <a:moveTo>
                    <a:pt x="0" y="48"/>
                  </a:moveTo>
                  <a:cubicBezTo>
                    <a:pt x="12" y="24"/>
                    <a:pt x="24" y="0"/>
                    <a:pt x="48" y="0"/>
                  </a:cubicBezTo>
                  <a:cubicBezTo>
                    <a:pt x="72" y="0"/>
                    <a:pt x="120" y="48"/>
                    <a:pt x="144" y="48"/>
                  </a:cubicBezTo>
                  <a:cubicBezTo>
                    <a:pt x="168" y="48"/>
                    <a:pt x="184" y="8"/>
                    <a:pt x="192" y="0"/>
                  </a:cubicBezTo>
                </a:path>
              </a:pathLst>
            </a:custGeom>
            <a:noFill/>
            <a:ln w="31750" cap="flat" cmpd="sng">
              <a:solidFill>
                <a:srgbClr val="808080"/>
              </a:solidFill>
              <a:prstDash val="solid"/>
              <a:round/>
              <a:headEnd type="none" w="med" len="med"/>
              <a:tailEnd type="none" w="med" len="med"/>
            </a:ln>
            <a:effectLst/>
          </p:spPr>
          <p:txBody>
            <a:bodyPr/>
            <a:lstStyle/>
            <a:p>
              <a:endParaRPr lang="en-US"/>
            </a:p>
          </p:txBody>
        </p:sp>
        <p:sp>
          <p:nvSpPr>
            <p:cNvPr id="7204" name="Text Box 36"/>
            <p:cNvSpPr txBox="1">
              <a:spLocks noChangeArrowheads="1"/>
            </p:cNvSpPr>
            <p:nvPr/>
          </p:nvSpPr>
          <p:spPr bwMode="auto">
            <a:xfrm rot="4393913">
              <a:off x="2469" y="1036"/>
              <a:ext cx="484" cy="231"/>
            </a:xfrm>
            <a:prstGeom prst="rect">
              <a:avLst/>
            </a:prstGeom>
            <a:noFill/>
            <a:ln w="9525">
              <a:noFill/>
              <a:miter lim="800000"/>
              <a:headEnd/>
              <a:tailEnd/>
            </a:ln>
            <a:effectLst/>
          </p:spPr>
          <p:txBody>
            <a:bodyPr>
              <a:spAutoFit/>
            </a:bodyPr>
            <a:lstStyle/>
            <a:p>
              <a:r>
                <a:rPr lang="en-US"/>
                <a:t>River</a:t>
              </a:r>
            </a:p>
          </p:txBody>
        </p:sp>
        <p:sp>
          <p:nvSpPr>
            <p:cNvPr id="7205" name="AutoShape 37"/>
            <p:cNvSpPr>
              <a:spLocks noChangeArrowheads="1"/>
            </p:cNvSpPr>
            <p:nvPr/>
          </p:nvSpPr>
          <p:spPr bwMode="auto">
            <a:xfrm>
              <a:off x="1440" y="3264"/>
              <a:ext cx="720" cy="336"/>
            </a:xfrm>
            <a:prstGeom prst="wedgeRectCallout">
              <a:avLst>
                <a:gd name="adj1" fmla="val -48194"/>
                <a:gd name="adj2" fmla="val -150597"/>
              </a:avLst>
            </a:prstGeom>
            <a:solidFill>
              <a:schemeClr val="accent1"/>
            </a:solidFill>
            <a:ln w="9525">
              <a:solidFill>
                <a:schemeClr val="tx1"/>
              </a:solidFill>
              <a:miter lim="800000"/>
              <a:headEnd/>
              <a:tailEnd/>
            </a:ln>
            <a:effectLst/>
          </p:spPr>
          <p:txBody>
            <a:bodyPr lIns="0" tIns="0" rIns="0" bIns="0"/>
            <a:lstStyle/>
            <a:p>
              <a:pPr algn="ctr"/>
              <a:r>
                <a:rPr lang="en-US"/>
                <a:t>City Center</a:t>
              </a:r>
            </a:p>
          </p:txBody>
        </p:sp>
        <p:sp>
          <p:nvSpPr>
            <p:cNvPr id="7206" name="Freeform 38"/>
            <p:cNvSpPr>
              <a:spLocks/>
            </p:cNvSpPr>
            <p:nvPr/>
          </p:nvSpPr>
          <p:spPr bwMode="auto">
            <a:xfrm rot="351717">
              <a:off x="2352" y="2160"/>
              <a:ext cx="288" cy="288"/>
            </a:xfrm>
            <a:custGeom>
              <a:avLst/>
              <a:gdLst/>
              <a:ahLst/>
              <a:cxnLst>
                <a:cxn ang="0">
                  <a:pos x="0" y="144"/>
                </a:cxn>
                <a:cxn ang="0">
                  <a:pos x="96" y="288"/>
                </a:cxn>
                <a:cxn ang="0">
                  <a:pos x="288" y="144"/>
                </a:cxn>
                <a:cxn ang="0">
                  <a:pos x="192" y="0"/>
                </a:cxn>
              </a:cxnLst>
              <a:rect l="0" t="0" r="r" b="b"/>
              <a:pathLst>
                <a:path w="288" h="288">
                  <a:moveTo>
                    <a:pt x="0" y="144"/>
                  </a:moveTo>
                  <a:lnTo>
                    <a:pt x="96" y="288"/>
                  </a:lnTo>
                  <a:lnTo>
                    <a:pt x="288" y="144"/>
                  </a:lnTo>
                  <a:lnTo>
                    <a:pt x="192" y="0"/>
                  </a:lnTo>
                </a:path>
              </a:pathLst>
            </a:custGeom>
            <a:noFill/>
            <a:ln w="38100">
              <a:solidFill>
                <a:schemeClr val="tx1"/>
              </a:solidFill>
              <a:round/>
              <a:headEnd/>
              <a:tailEnd/>
            </a:ln>
            <a:effectLst/>
          </p:spPr>
          <p:txBody>
            <a:bodyPr/>
            <a:lstStyle/>
            <a:p>
              <a:endParaRPr lang="en-US"/>
            </a:p>
          </p:txBody>
        </p:sp>
        <p:sp>
          <p:nvSpPr>
            <p:cNvPr id="7207" name="Freeform 39"/>
            <p:cNvSpPr>
              <a:spLocks/>
            </p:cNvSpPr>
            <p:nvPr/>
          </p:nvSpPr>
          <p:spPr bwMode="auto">
            <a:xfrm>
              <a:off x="2160" y="2112"/>
              <a:ext cx="1152" cy="624"/>
            </a:xfrm>
            <a:custGeom>
              <a:avLst/>
              <a:gdLst/>
              <a:ahLst/>
              <a:cxnLst>
                <a:cxn ang="0">
                  <a:pos x="0" y="535"/>
                </a:cxn>
                <a:cxn ang="0">
                  <a:pos x="240" y="391"/>
                </a:cxn>
                <a:cxn ang="0">
                  <a:pos x="654" y="151"/>
                </a:cxn>
                <a:cxn ang="0">
                  <a:pos x="1069" y="0"/>
                </a:cxn>
              </a:cxnLst>
              <a:rect l="0" t="0" r="r" b="b"/>
              <a:pathLst>
                <a:path w="1069" h="535">
                  <a:moveTo>
                    <a:pt x="0" y="535"/>
                  </a:moveTo>
                  <a:cubicBezTo>
                    <a:pt x="72" y="491"/>
                    <a:pt x="131" y="455"/>
                    <a:pt x="240" y="391"/>
                  </a:cubicBezTo>
                  <a:cubicBezTo>
                    <a:pt x="349" y="327"/>
                    <a:pt x="516" y="216"/>
                    <a:pt x="654" y="151"/>
                  </a:cubicBezTo>
                  <a:cubicBezTo>
                    <a:pt x="792" y="86"/>
                    <a:pt x="983" y="32"/>
                    <a:pt x="1069" y="0"/>
                  </a:cubicBezTo>
                </a:path>
              </a:pathLst>
            </a:custGeom>
            <a:noFill/>
            <a:ln w="101600">
              <a:pattFill prst="pct50">
                <a:fgClr>
                  <a:srgbClr val="FF0000"/>
                </a:fgClr>
                <a:bgClr>
                  <a:srgbClr val="FFFFFF"/>
                </a:bgClr>
              </a:pattFill>
              <a:prstDash val="solid"/>
              <a:round/>
              <a:headEnd/>
              <a:tailEnd/>
            </a:ln>
            <a:effectLst/>
          </p:spPr>
          <p:txBody>
            <a:bodyPr/>
            <a:lstStyle/>
            <a:p>
              <a:endParaRPr lang="en-US"/>
            </a:p>
          </p:txBody>
        </p:sp>
        <p:sp>
          <p:nvSpPr>
            <p:cNvPr id="7208" name="Freeform 40"/>
            <p:cNvSpPr>
              <a:spLocks/>
            </p:cNvSpPr>
            <p:nvPr/>
          </p:nvSpPr>
          <p:spPr bwMode="auto">
            <a:xfrm>
              <a:off x="2544" y="2448"/>
              <a:ext cx="318" cy="276"/>
            </a:xfrm>
            <a:custGeom>
              <a:avLst/>
              <a:gdLst/>
              <a:ahLst/>
              <a:cxnLst>
                <a:cxn ang="0">
                  <a:pos x="318" y="78"/>
                </a:cxn>
                <a:cxn ang="0">
                  <a:pos x="205" y="0"/>
                </a:cxn>
                <a:cxn ang="0">
                  <a:pos x="0" y="125"/>
                </a:cxn>
                <a:cxn ang="0">
                  <a:pos x="63" y="276"/>
                </a:cxn>
              </a:cxnLst>
              <a:rect l="0" t="0" r="r" b="b"/>
              <a:pathLst>
                <a:path w="318" h="276">
                  <a:moveTo>
                    <a:pt x="318" y="78"/>
                  </a:moveTo>
                  <a:lnTo>
                    <a:pt x="205" y="0"/>
                  </a:lnTo>
                  <a:lnTo>
                    <a:pt x="0" y="125"/>
                  </a:lnTo>
                  <a:lnTo>
                    <a:pt x="63" y="276"/>
                  </a:lnTo>
                </a:path>
              </a:pathLst>
            </a:custGeom>
            <a:noFill/>
            <a:ln w="38100">
              <a:solidFill>
                <a:schemeClr val="tx1"/>
              </a:solidFill>
              <a:round/>
              <a:headEnd/>
              <a:tailEnd/>
            </a:ln>
            <a:effectLst/>
          </p:spPr>
          <p:txBody>
            <a:bodyPr/>
            <a:lstStyle/>
            <a:p>
              <a:endParaRPr lang="en-US"/>
            </a:p>
          </p:txBody>
        </p:sp>
        <p:sp>
          <p:nvSpPr>
            <p:cNvPr id="7209" name="Text Box 41"/>
            <p:cNvSpPr txBox="1">
              <a:spLocks noChangeArrowheads="1"/>
            </p:cNvSpPr>
            <p:nvPr/>
          </p:nvSpPr>
          <p:spPr bwMode="auto">
            <a:xfrm>
              <a:off x="3024" y="2880"/>
              <a:ext cx="744" cy="173"/>
            </a:xfrm>
            <a:prstGeom prst="rect">
              <a:avLst/>
            </a:prstGeom>
            <a:noFill/>
            <a:ln w="9525">
              <a:noFill/>
              <a:miter lim="800000"/>
              <a:headEnd/>
              <a:tailEnd/>
            </a:ln>
            <a:effectLst/>
          </p:spPr>
          <p:txBody>
            <a:bodyPr wrap="none" lIns="0" tIns="0" rIns="0" bIns="0">
              <a:spAutoFit/>
            </a:bodyPr>
            <a:lstStyle/>
            <a:p>
              <a:r>
                <a:rPr lang="en-US"/>
                <a:t>New Bridge</a:t>
              </a:r>
            </a:p>
          </p:txBody>
        </p:sp>
        <p:sp>
          <p:nvSpPr>
            <p:cNvPr id="7210" name="Line 42"/>
            <p:cNvSpPr>
              <a:spLocks noChangeShapeType="1"/>
            </p:cNvSpPr>
            <p:nvPr/>
          </p:nvSpPr>
          <p:spPr bwMode="auto">
            <a:xfrm flipH="1" flipV="1">
              <a:off x="2592" y="2640"/>
              <a:ext cx="384" cy="240"/>
            </a:xfrm>
            <a:prstGeom prst="line">
              <a:avLst/>
            </a:prstGeom>
            <a:noFill/>
            <a:ln w="31750">
              <a:solidFill>
                <a:schemeClr val="tx1"/>
              </a:solidFill>
              <a:round/>
              <a:headEnd/>
              <a:tailEnd type="triangle" w="med" len="med"/>
            </a:ln>
            <a:effectLst/>
          </p:spPr>
          <p:txBody>
            <a:bodyPr/>
            <a:lstStyle/>
            <a:p>
              <a:endParaRPr lang="en-US"/>
            </a:p>
          </p:txBody>
        </p:sp>
        <p:sp>
          <p:nvSpPr>
            <p:cNvPr id="7211" name="Freeform 43"/>
            <p:cNvSpPr>
              <a:spLocks/>
            </p:cNvSpPr>
            <p:nvPr/>
          </p:nvSpPr>
          <p:spPr bwMode="auto">
            <a:xfrm>
              <a:off x="2801" y="1536"/>
              <a:ext cx="559" cy="720"/>
            </a:xfrm>
            <a:custGeom>
              <a:avLst/>
              <a:gdLst/>
              <a:ahLst/>
              <a:cxnLst>
                <a:cxn ang="0">
                  <a:pos x="31" y="720"/>
                </a:cxn>
                <a:cxn ang="0">
                  <a:pos x="13" y="522"/>
                </a:cxn>
                <a:cxn ang="0">
                  <a:pos x="107" y="315"/>
                </a:cxn>
                <a:cxn ang="0">
                  <a:pos x="559" y="0"/>
                </a:cxn>
              </a:cxnLst>
              <a:rect l="0" t="0" r="r" b="b"/>
              <a:pathLst>
                <a:path w="559" h="720">
                  <a:moveTo>
                    <a:pt x="31" y="720"/>
                  </a:moveTo>
                  <a:cubicBezTo>
                    <a:pt x="28" y="687"/>
                    <a:pt x="0" y="589"/>
                    <a:pt x="13" y="522"/>
                  </a:cubicBezTo>
                  <a:cubicBezTo>
                    <a:pt x="26" y="455"/>
                    <a:pt x="16" y="402"/>
                    <a:pt x="107" y="315"/>
                  </a:cubicBezTo>
                  <a:cubicBezTo>
                    <a:pt x="198" y="228"/>
                    <a:pt x="465" y="66"/>
                    <a:pt x="559" y="0"/>
                  </a:cubicBezTo>
                </a:path>
              </a:pathLst>
            </a:custGeom>
            <a:noFill/>
            <a:ln w="31750" cap="flat" cmpd="sng">
              <a:solidFill>
                <a:schemeClr val="tx1"/>
              </a:solidFill>
              <a:prstDash val="solid"/>
              <a:round/>
              <a:headEnd type="triangle" w="med" len="med"/>
              <a:tailEnd type="none" w="med" len="med"/>
            </a:ln>
            <a:effectLst/>
          </p:spPr>
          <p:txBody>
            <a:bodyPr/>
            <a:lstStyle/>
            <a:p>
              <a:endParaRPr lang="en-US"/>
            </a:p>
          </p:txBody>
        </p:sp>
        <p:sp>
          <p:nvSpPr>
            <p:cNvPr id="7212" name="Text Box 44"/>
            <p:cNvSpPr txBox="1">
              <a:spLocks noChangeArrowheads="1"/>
            </p:cNvSpPr>
            <p:nvPr/>
          </p:nvSpPr>
          <p:spPr bwMode="auto">
            <a:xfrm>
              <a:off x="3360" y="1440"/>
              <a:ext cx="976" cy="173"/>
            </a:xfrm>
            <a:prstGeom prst="rect">
              <a:avLst/>
            </a:prstGeom>
            <a:noFill/>
            <a:ln w="9525">
              <a:noFill/>
              <a:miter lim="800000"/>
              <a:headEnd/>
              <a:tailEnd/>
            </a:ln>
            <a:effectLst/>
          </p:spPr>
          <p:txBody>
            <a:bodyPr wrap="none" lIns="0" tIns="0" rIns="0" bIns="0">
              <a:spAutoFit/>
            </a:bodyPr>
            <a:lstStyle/>
            <a:p>
              <a:r>
                <a:rPr lang="en-US"/>
                <a:t>New Road Link</a:t>
              </a:r>
            </a:p>
          </p:txBody>
        </p:sp>
        <p:sp>
          <p:nvSpPr>
            <p:cNvPr id="7214" name="Text Box 46"/>
            <p:cNvSpPr txBox="1">
              <a:spLocks noChangeArrowheads="1"/>
            </p:cNvSpPr>
            <p:nvPr/>
          </p:nvSpPr>
          <p:spPr bwMode="auto">
            <a:xfrm>
              <a:off x="240" y="1680"/>
              <a:ext cx="1072" cy="173"/>
            </a:xfrm>
            <a:prstGeom prst="rect">
              <a:avLst/>
            </a:prstGeom>
            <a:noFill/>
            <a:ln w="9525">
              <a:noFill/>
              <a:miter lim="800000"/>
              <a:headEnd/>
              <a:tailEnd/>
            </a:ln>
            <a:effectLst/>
          </p:spPr>
          <p:txBody>
            <a:bodyPr wrap="none" lIns="0" tIns="0" rIns="0" bIns="0">
              <a:spAutoFit/>
            </a:bodyPr>
            <a:lstStyle/>
            <a:p>
              <a:r>
                <a:rPr lang="en-US"/>
                <a:t>Existing Network</a:t>
              </a:r>
            </a:p>
          </p:txBody>
        </p:sp>
        <p:sp>
          <p:nvSpPr>
            <p:cNvPr id="7215" name="Line 47"/>
            <p:cNvSpPr>
              <a:spLocks noChangeShapeType="1"/>
            </p:cNvSpPr>
            <p:nvPr/>
          </p:nvSpPr>
          <p:spPr bwMode="auto">
            <a:xfrm flipV="1">
              <a:off x="624" y="1200"/>
              <a:ext cx="384" cy="480"/>
            </a:xfrm>
            <a:prstGeom prst="line">
              <a:avLst/>
            </a:prstGeom>
            <a:noFill/>
            <a:ln w="31750">
              <a:solidFill>
                <a:schemeClr val="tx1"/>
              </a:solidFill>
              <a:round/>
              <a:headEnd/>
              <a:tailEnd type="triangle" w="med" len="med"/>
            </a:ln>
            <a:effectLst/>
          </p:spPr>
          <p:txBody>
            <a:bodyPr/>
            <a:lstStyle/>
            <a:p>
              <a:endParaRPr lang="en-US"/>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a:bodyPr>
          <a:lstStyle/>
          <a:p>
            <a:r>
              <a:rPr lang="en-US" sz="3600" dirty="0" smtClean="0"/>
              <a:t>ABUTMENT WITH RETURN WING WALL</a:t>
            </a:r>
            <a:endParaRPr lang="en-US" sz="3600" dirty="0"/>
          </a:p>
        </p:txBody>
      </p:sp>
      <p:pic>
        <p:nvPicPr>
          <p:cNvPr id="6146" name="Picture 2" descr="C:\Users\lenovo\Desktop\Bridge PPT\New folder\Abutment with return wing wall.png"/>
          <p:cNvPicPr>
            <a:picLocks noGrp="1" noChangeAspect="1" noChangeArrowheads="1"/>
          </p:cNvPicPr>
          <p:nvPr>
            <p:ph idx="1"/>
          </p:nvPr>
        </p:nvPicPr>
        <p:blipFill>
          <a:blip r:embed="rId2"/>
          <a:srcRect/>
          <a:stretch>
            <a:fillRect/>
          </a:stretch>
        </p:blipFill>
        <p:spPr bwMode="auto">
          <a:xfrm>
            <a:off x="0" y="990601"/>
            <a:ext cx="9144000" cy="5867400"/>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a:bodyPr>
          <a:lstStyle/>
          <a:p>
            <a:r>
              <a:rPr lang="en-US" sz="3600" dirty="0" smtClean="0"/>
              <a:t>ABUTMENT WITH SPLAYED WING WALL</a:t>
            </a:r>
            <a:endParaRPr lang="en-US" sz="3600" dirty="0"/>
          </a:p>
        </p:txBody>
      </p:sp>
      <p:pic>
        <p:nvPicPr>
          <p:cNvPr id="7170" name="Picture 2" descr="C:\Users\lenovo\Desktop\Bridge PPT\New folder\Abutment with splayed wing wall.png"/>
          <p:cNvPicPr>
            <a:picLocks noGrp="1" noChangeAspect="1" noChangeArrowheads="1"/>
          </p:cNvPicPr>
          <p:nvPr>
            <p:ph idx="1"/>
          </p:nvPr>
        </p:nvPicPr>
        <p:blipFill>
          <a:blip r:embed="rId2"/>
          <a:srcRect/>
          <a:stretch>
            <a:fillRect/>
          </a:stretch>
        </p:blipFill>
        <p:spPr bwMode="auto">
          <a:xfrm>
            <a:off x="0" y="1219200"/>
            <a:ext cx="9144000" cy="5638800"/>
          </a:xfrm>
          <a:prstGeom prst="rect">
            <a:avLst/>
          </a:prstGeom>
          <a:noFill/>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a:bodyPr>
          <a:lstStyle/>
          <a:p>
            <a:r>
              <a:rPr lang="en-US" sz="3600" dirty="0" smtClean="0"/>
              <a:t>ABUTMENT FOR A GIRDER BRIDGE</a:t>
            </a:r>
            <a:endParaRPr lang="en-US" sz="3600" dirty="0"/>
          </a:p>
        </p:txBody>
      </p:sp>
      <p:pic>
        <p:nvPicPr>
          <p:cNvPr id="8194" name="Picture 2" descr="C:\Users\lenovo\Desktop\Bridge PPT\New folder\Abutment of girder bridge.png"/>
          <p:cNvPicPr>
            <a:picLocks noGrp="1" noChangeAspect="1" noChangeArrowheads="1"/>
          </p:cNvPicPr>
          <p:nvPr>
            <p:ph idx="1"/>
          </p:nvPr>
        </p:nvPicPr>
        <p:blipFill>
          <a:blip r:embed="rId2"/>
          <a:srcRect/>
          <a:stretch>
            <a:fillRect/>
          </a:stretch>
        </p:blipFill>
        <p:spPr bwMode="auto">
          <a:xfrm>
            <a:off x="0" y="1219200"/>
            <a:ext cx="9143999" cy="5638800"/>
          </a:xfrm>
          <a:prstGeom prst="rect">
            <a:avLst/>
          </a:prstGeom>
          <a:noFill/>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a:bodyPr>
          <a:lstStyle/>
          <a:p>
            <a:r>
              <a:rPr lang="en-US" sz="3600" dirty="0" smtClean="0"/>
              <a:t>ABUTMENT FOR A ARCH BRIDGE</a:t>
            </a:r>
            <a:endParaRPr lang="en-US" sz="3600" dirty="0"/>
          </a:p>
        </p:txBody>
      </p:sp>
      <p:pic>
        <p:nvPicPr>
          <p:cNvPr id="9218" name="Picture 2" descr="C:\Users\lenovo\Desktop\Bridge PPT\New folder\Abutment of Arch bridge.png"/>
          <p:cNvPicPr>
            <a:picLocks noGrp="1" noChangeAspect="1" noChangeArrowheads="1"/>
          </p:cNvPicPr>
          <p:nvPr>
            <p:ph idx="1"/>
          </p:nvPr>
        </p:nvPicPr>
        <p:blipFill>
          <a:blip r:embed="rId2"/>
          <a:srcRect/>
          <a:stretch>
            <a:fillRect/>
          </a:stretch>
        </p:blipFill>
        <p:spPr bwMode="auto">
          <a:xfrm>
            <a:off x="0" y="1365841"/>
            <a:ext cx="9144000" cy="5492159"/>
          </a:xfrm>
          <a:prstGeom prst="rect">
            <a:avLst/>
          </a:prstGeom>
          <a:noFill/>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pPr algn="ctr"/>
            <a:r>
              <a:rPr lang="en-US" b="1" u="sng" dirty="0" smtClean="0"/>
              <a:t>WING WALLS</a:t>
            </a:r>
            <a:endParaRPr lang="en-US" b="1" u="sng" dirty="0"/>
          </a:p>
        </p:txBody>
      </p:sp>
      <p:pic>
        <p:nvPicPr>
          <p:cNvPr id="4" name="Content Placeholder 3" descr="bridgeillustration.png"/>
          <p:cNvPicPr>
            <a:picLocks noGrp="1" noChangeAspect="1"/>
          </p:cNvPicPr>
          <p:nvPr>
            <p:ph idx="1"/>
          </p:nvPr>
        </p:nvPicPr>
        <p:blipFill>
          <a:blip r:embed="rId2"/>
          <a:stretch>
            <a:fillRect/>
          </a:stretch>
        </p:blipFill>
        <p:spPr>
          <a:xfrm>
            <a:off x="0" y="1447800"/>
            <a:ext cx="9144000" cy="54102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from="(-#ppt_w/2)" to="(#ppt_x)" calcmode="lin" valueType="num">
                                      <p:cBhvr>
                                        <p:cTn id="7" dur="600" fill="hold">
                                          <p:stCondLst>
                                            <p:cond delay="0"/>
                                          </p:stCondLst>
                                        </p:cTn>
                                        <p:tgtEl>
                                          <p:spTgt spid="4"/>
                                        </p:tgtEl>
                                        <p:attrNameLst>
                                          <p:attrName>ppt_x</p:attrName>
                                        </p:attrNameLst>
                                      </p:cBhvr>
                                    </p:anim>
                                    <p:anim from="0" to="-1.0" calcmode="lin" valueType="num">
                                      <p:cBhvr>
                                        <p:cTn id="8" dur="200" decel="50000" autoRev="1" fill="hold">
                                          <p:stCondLst>
                                            <p:cond delay="600"/>
                                          </p:stCondLst>
                                        </p:cTn>
                                        <p:tgtEl>
                                          <p:spTgt spid="4"/>
                                        </p:tgtEl>
                                        <p:attrNameLst>
                                          <p:attrName>xshear</p:attrName>
                                        </p:attrNameLst>
                                      </p:cBhvr>
                                    </p:anim>
                                    <p:animScale>
                                      <p:cBhvr>
                                        <p:cTn id="9" dur="200" decel="100000" autoRev="1" fill="hold">
                                          <p:stCondLst>
                                            <p:cond delay="600"/>
                                          </p:stCondLst>
                                        </p:cTn>
                                        <p:tgtEl>
                                          <p:spTgt spid="4"/>
                                        </p:tgtEl>
                                      </p:cBhvr>
                                      <p:from x="100000" y="100000"/>
                                      <p:to x="80000" y="100000"/>
                                    </p:animScale>
                                    <p:anim by="(#ppt_h/3+#ppt_w*0.1)" calcmode="lin" valueType="num">
                                      <p:cBhvr additive="sum">
                                        <p:cTn id="10" dur="200" decel="100000" autoRev="1" fill="hold">
                                          <p:stCondLst>
                                            <p:cond delay="600"/>
                                          </p:stCondLst>
                                        </p:cTn>
                                        <p:tgtEl>
                                          <p:spTgt spid="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3314" name="Picture 2" descr="C:\Users\lenovo\Desktop\Bridge PPT\precast-abutment-system.png"/>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914400"/>
          </a:xfrm>
        </p:spPr>
        <p:txBody>
          <a:bodyPr>
            <a:normAutofit fontScale="90000"/>
          </a:bodyPr>
          <a:lstStyle/>
          <a:p>
            <a:r>
              <a:rPr lang="en-US" dirty="0" smtClean="0">
                <a:solidFill>
                  <a:srgbClr val="FF0000"/>
                </a:solidFill>
              </a:rPr>
              <a:t>SILENT FEATURES OF WING WALL</a:t>
            </a:r>
            <a:endParaRPr lang="en-US" dirty="0">
              <a:solidFill>
                <a:srgbClr val="FF0000"/>
              </a:solidFill>
            </a:endParaRPr>
          </a:p>
        </p:txBody>
      </p:sp>
      <p:sp>
        <p:nvSpPr>
          <p:cNvPr id="3" name="Content Placeholder 2"/>
          <p:cNvSpPr>
            <a:spLocks noGrp="1"/>
          </p:cNvSpPr>
          <p:nvPr>
            <p:ph idx="1"/>
          </p:nvPr>
        </p:nvSpPr>
        <p:spPr>
          <a:xfrm>
            <a:off x="381000" y="914400"/>
            <a:ext cx="8229600" cy="5943600"/>
          </a:xfrm>
        </p:spPr>
        <p:txBody>
          <a:bodyPr>
            <a:noAutofit/>
          </a:bodyPr>
          <a:lstStyle/>
          <a:p>
            <a:pPr algn="just">
              <a:spcBef>
                <a:spcPts val="0"/>
              </a:spcBef>
            </a:pPr>
            <a:r>
              <a:rPr lang="en-US" sz="2400" dirty="0" smtClean="0">
                <a:solidFill>
                  <a:srgbClr val="00B0F0"/>
                </a:solidFill>
              </a:rPr>
              <a:t>HEIGHT : The height of the wing wall should be sufficient to retain the earth filling. Height from point to point vary in case of splayed wing wall.</a:t>
            </a:r>
          </a:p>
          <a:p>
            <a:pPr algn="just">
              <a:spcBef>
                <a:spcPts val="0"/>
              </a:spcBef>
            </a:pPr>
            <a:endParaRPr lang="en-US" sz="2400" dirty="0" smtClean="0">
              <a:solidFill>
                <a:srgbClr val="00B0F0"/>
              </a:solidFill>
            </a:endParaRPr>
          </a:p>
          <a:p>
            <a:pPr algn="just">
              <a:spcBef>
                <a:spcPts val="0"/>
              </a:spcBef>
            </a:pPr>
            <a:r>
              <a:rPr lang="en-US" sz="2400" dirty="0" smtClean="0">
                <a:solidFill>
                  <a:srgbClr val="00B0F0"/>
                </a:solidFill>
              </a:rPr>
              <a:t>LENGTH: Bed level of the stream, Formation level of road, Natural ground level of embankment</a:t>
            </a:r>
          </a:p>
          <a:p>
            <a:pPr algn="just">
              <a:spcBef>
                <a:spcPts val="0"/>
              </a:spcBef>
            </a:pPr>
            <a:endParaRPr lang="en-US" sz="2400" dirty="0" smtClean="0">
              <a:solidFill>
                <a:srgbClr val="00B0F0"/>
              </a:solidFill>
            </a:endParaRPr>
          </a:p>
          <a:p>
            <a:pPr algn="just">
              <a:spcBef>
                <a:spcPts val="0"/>
              </a:spcBef>
            </a:pPr>
            <a:r>
              <a:rPr lang="en-US" sz="2400" dirty="0" smtClean="0">
                <a:solidFill>
                  <a:srgbClr val="00B0F0"/>
                </a:solidFill>
              </a:rPr>
              <a:t>BATTER: Provided with uniform batter, 1 in 4 to 1 in 12, face kept vertical in case of return wing wall.</a:t>
            </a:r>
          </a:p>
          <a:p>
            <a:pPr algn="just">
              <a:spcBef>
                <a:spcPts val="0"/>
              </a:spcBef>
            </a:pPr>
            <a:endParaRPr lang="en-US" sz="2400" dirty="0" smtClean="0">
              <a:solidFill>
                <a:srgbClr val="00B0F0"/>
              </a:solidFill>
            </a:endParaRPr>
          </a:p>
          <a:p>
            <a:pPr algn="just">
              <a:spcBef>
                <a:spcPts val="0"/>
              </a:spcBef>
            </a:pPr>
            <a:r>
              <a:rPr lang="en-US" sz="2400" dirty="0" smtClean="0">
                <a:solidFill>
                  <a:srgbClr val="00B0F0"/>
                </a:solidFill>
              </a:rPr>
              <a:t>TOP WIDTH: depends on type of wing wall, generally 500mm.</a:t>
            </a:r>
          </a:p>
          <a:p>
            <a:pPr algn="just">
              <a:spcBef>
                <a:spcPts val="0"/>
              </a:spcBef>
            </a:pPr>
            <a:endParaRPr lang="en-US" sz="2400" dirty="0" smtClean="0">
              <a:solidFill>
                <a:srgbClr val="00B0F0"/>
              </a:solidFill>
            </a:endParaRPr>
          </a:p>
          <a:p>
            <a:pPr algn="just">
              <a:spcBef>
                <a:spcPts val="0"/>
              </a:spcBef>
            </a:pPr>
            <a:r>
              <a:rPr lang="en-US" sz="2400" dirty="0" smtClean="0">
                <a:solidFill>
                  <a:srgbClr val="00B0F0"/>
                </a:solidFill>
              </a:rPr>
              <a:t>WEEP HOLES: to drain off water from back filling.</a:t>
            </a:r>
            <a:endParaRPr lang="en-US" sz="2400" dirty="0">
              <a:solidFill>
                <a:srgbClr val="00B0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to="" calcmode="lin" valueType="num">
                                      <p:cBhvr>
                                        <p:cTn id="7" dur="1" fill="hold"/>
                                        <p:tgtEl>
                                          <p:spTgt spid="3">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to="" calcmode="lin" valueType="num">
                                      <p:cBhvr>
                                        <p:cTn id="12" dur="1" fill="hold"/>
                                        <p:tgtEl>
                                          <p:spTgt spid="3">
                                            <p:txEl>
                                              <p:pRg st="2" end="2"/>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to="" calcmode="lin" valueType="num">
                                      <p:cBhvr>
                                        <p:cTn id="17" dur="1" fill="hold"/>
                                        <p:tgtEl>
                                          <p:spTgt spid="3">
                                            <p:txEl>
                                              <p:pRg st="4" end="4"/>
                                            </p:txEl>
                                          </p:spTgt>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to="" calcmode="lin" valueType="num">
                                      <p:cBhvr>
                                        <p:cTn id="22" dur="1" fill="hold"/>
                                        <p:tgtEl>
                                          <p:spTgt spid="3">
                                            <p:txEl>
                                              <p:pRg st="6" end="6"/>
                                            </p:txEl>
                                          </p:spTgt>
                                        </p:tgtEl>
                                        <p:attrNameLst>
                                          <p:attrName/>
                                        </p:attrNameLst>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to="" calcmode="lin" valueType="num">
                                      <p:cBhvr>
                                        <p:cTn id="27" dur="1" fill="hold"/>
                                        <p:tgtEl>
                                          <p:spTgt spid="3">
                                            <p:txEl>
                                              <p:pRg st="8" end="8"/>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solidFill>
                  <a:srgbClr val="FF0000"/>
                </a:solidFill>
              </a:rPr>
              <a:t>TYPES OF WING WALLS</a:t>
            </a:r>
            <a:endParaRPr lang="en-US" dirty="0">
              <a:solidFill>
                <a:srgbClr val="FF0000"/>
              </a:solidFill>
            </a:endParaRPr>
          </a:p>
        </p:txBody>
      </p:sp>
      <p:sp>
        <p:nvSpPr>
          <p:cNvPr id="3" name="Content Placeholder 2"/>
          <p:cNvSpPr>
            <a:spLocks noGrp="1"/>
          </p:cNvSpPr>
          <p:nvPr>
            <p:ph idx="1"/>
          </p:nvPr>
        </p:nvSpPr>
        <p:spPr/>
        <p:txBody>
          <a:bodyPr/>
          <a:lstStyle/>
          <a:p>
            <a:pPr marL="514350" indent="-514350">
              <a:lnSpc>
                <a:spcPct val="200000"/>
              </a:lnSpc>
              <a:buFont typeface="+mj-lt"/>
              <a:buAutoNum type="arabicPeriod"/>
            </a:pPr>
            <a:r>
              <a:rPr lang="en-US" dirty="0" smtClean="0">
                <a:solidFill>
                  <a:srgbClr val="00B050"/>
                </a:solidFill>
              </a:rPr>
              <a:t>STRAIGHT WING WALL</a:t>
            </a:r>
          </a:p>
          <a:p>
            <a:pPr marL="514350" indent="-514350">
              <a:lnSpc>
                <a:spcPct val="200000"/>
              </a:lnSpc>
              <a:buFont typeface="+mj-lt"/>
              <a:buAutoNum type="arabicPeriod"/>
            </a:pPr>
            <a:r>
              <a:rPr lang="en-US" dirty="0" smtClean="0">
                <a:solidFill>
                  <a:srgbClr val="00B050"/>
                </a:solidFill>
              </a:rPr>
              <a:t>RETURN WINGWALL</a:t>
            </a:r>
          </a:p>
          <a:p>
            <a:pPr marL="514350" indent="-514350">
              <a:lnSpc>
                <a:spcPct val="200000"/>
              </a:lnSpc>
              <a:buFont typeface="+mj-lt"/>
              <a:buAutoNum type="arabicPeriod"/>
            </a:pPr>
            <a:r>
              <a:rPr lang="en-US" dirty="0" smtClean="0">
                <a:solidFill>
                  <a:srgbClr val="00B050"/>
                </a:solidFill>
              </a:rPr>
              <a:t>SPLAYED WING WALL</a:t>
            </a:r>
            <a:endParaRPr lang="en-US" dirty="0">
              <a:solidFill>
                <a:srgbClr val="00B050"/>
              </a:solidFil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APPLICATION OF IRC LOADING</a:t>
            </a:r>
            <a:endParaRPr lang="en-US" dirty="0">
              <a:solidFill>
                <a:srgbClr val="FF0000"/>
              </a:solidFill>
            </a:endParaRPr>
          </a:p>
        </p:txBody>
      </p:sp>
      <p:sp>
        <p:nvSpPr>
          <p:cNvPr id="3" name="Content Placeholder 2"/>
          <p:cNvSpPr>
            <a:spLocks noGrp="1"/>
          </p:cNvSpPr>
          <p:nvPr>
            <p:ph idx="1"/>
          </p:nvPr>
        </p:nvSpPr>
        <p:spPr/>
        <p:txBody>
          <a:bodyPr/>
          <a:lstStyle/>
          <a:p>
            <a:pPr marL="514350" indent="-514350">
              <a:lnSpc>
                <a:spcPct val="150000"/>
              </a:lnSpc>
              <a:buFont typeface="+mj-lt"/>
              <a:buAutoNum type="arabicPeriod"/>
            </a:pPr>
            <a:r>
              <a:rPr lang="en-US" dirty="0" smtClean="0">
                <a:solidFill>
                  <a:srgbClr val="00B050"/>
                </a:solidFill>
              </a:rPr>
              <a:t>IRC class AA Loading</a:t>
            </a:r>
          </a:p>
          <a:p>
            <a:pPr marL="514350" indent="-514350">
              <a:lnSpc>
                <a:spcPct val="150000"/>
              </a:lnSpc>
              <a:buFont typeface="+mj-lt"/>
              <a:buAutoNum type="arabicPeriod"/>
            </a:pPr>
            <a:r>
              <a:rPr lang="en-US" dirty="0" smtClean="0">
                <a:solidFill>
                  <a:srgbClr val="00B050"/>
                </a:solidFill>
              </a:rPr>
              <a:t>IRC class 70R Loading</a:t>
            </a:r>
          </a:p>
          <a:p>
            <a:pPr marL="514350" indent="-514350">
              <a:lnSpc>
                <a:spcPct val="150000"/>
              </a:lnSpc>
              <a:buFont typeface="+mj-lt"/>
              <a:buAutoNum type="arabicPeriod"/>
            </a:pPr>
            <a:r>
              <a:rPr lang="en-US" dirty="0" smtClean="0">
                <a:solidFill>
                  <a:srgbClr val="00B050"/>
                </a:solidFill>
              </a:rPr>
              <a:t>IRC class A Loading</a:t>
            </a:r>
          </a:p>
          <a:p>
            <a:pPr marL="514350" indent="-514350">
              <a:lnSpc>
                <a:spcPct val="150000"/>
              </a:lnSpc>
              <a:buFont typeface="+mj-lt"/>
              <a:buAutoNum type="arabicPeriod"/>
            </a:pPr>
            <a:r>
              <a:rPr lang="en-US" dirty="0" smtClean="0">
                <a:solidFill>
                  <a:srgbClr val="00B050"/>
                </a:solidFill>
              </a:rPr>
              <a:t>IRC class B loading</a:t>
            </a:r>
            <a:endParaRPr lang="en-US" dirty="0">
              <a:solidFill>
                <a:srgbClr val="00B050"/>
              </a:solidFill>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438912"/>
          </a:xfrm>
        </p:spPr>
        <p:txBody>
          <a:bodyPr>
            <a:normAutofit fontScale="90000"/>
          </a:bodyPr>
          <a:lstStyle/>
          <a:p>
            <a:r>
              <a:rPr lang="en-US" sz="3200" dirty="0" smtClean="0">
                <a:solidFill>
                  <a:srgbClr val="FF0000"/>
                </a:solidFill>
              </a:rPr>
              <a:t>IRC CLASS AA LOADING</a:t>
            </a:r>
            <a:endParaRPr lang="en-US" sz="3200" dirty="0">
              <a:solidFill>
                <a:srgbClr val="FF0000"/>
              </a:solidFill>
            </a:endParaRPr>
          </a:p>
        </p:txBody>
      </p:sp>
      <p:sp>
        <p:nvSpPr>
          <p:cNvPr id="3" name="Content Placeholder 2"/>
          <p:cNvSpPr>
            <a:spLocks noGrp="1"/>
          </p:cNvSpPr>
          <p:nvPr>
            <p:ph idx="1"/>
          </p:nvPr>
        </p:nvSpPr>
        <p:spPr>
          <a:xfrm>
            <a:off x="457200" y="838200"/>
            <a:ext cx="8229600" cy="5486400"/>
          </a:xfrm>
        </p:spPr>
        <p:txBody>
          <a:bodyPr>
            <a:normAutofit/>
          </a:bodyPr>
          <a:lstStyle/>
          <a:p>
            <a:pPr algn="just"/>
            <a:r>
              <a:rPr lang="en-US" sz="3200" dirty="0" smtClean="0">
                <a:solidFill>
                  <a:srgbClr val="00B050"/>
                </a:solidFill>
              </a:rPr>
              <a:t>Two types tracked  or wheeled vehicle</a:t>
            </a:r>
          </a:p>
          <a:p>
            <a:pPr algn="just"/>
            <a:r>
              <a:rPr lang="en-US" sz="3200" dirty="0" smtClean="0">
                <a:solidFill>
                  <a:srgbClr val="00B050"/>
                </a:solidFill>
              </a:rPr>
              <a:t>Army tank of 700kn in tracked loading</a:t>
            </a:r>
          </a:p>
          <a:p>
            <a:pPr algn="just"/>
            <a:r>
              <a:rPr lang="en-US" sz="3200" dirty="0" smtClean="0">
                <a:solidFill>
                  <a:srgbClr val="00B050"/>
                </a:solidFill>
              </a:rPr>
              <a:t>Heavy duty army truck of 400kn in wheeled loading.</a:t>
            </a:r>
          </a:p>
          <a:p>
            <a:pPr algn="just"/>
            <a:r>
              <a:rPr lang="en-US" sz="3200" dirty="0" smtClean="0">
                <a:solidFill>
                  <a:srgbClr val="00B050"/>
                </a:solidFill>
              </a:rPr>
              <a:t>All the bridges on NH, SH have designed for this load.</a:t>
            </a:r>
          </a:p>
          <a:p>
            <a:pPr algn="just"/>
            <a:r>
              <a:rPr lang="en-US" sz="3200" dirty="0" smtClean="0">
                <a:solidFill>
                  <a:srgbClr val="00B050"/>
                </a:solidFill>
              </a:rPr>
              <a:t>Alternatively another type Class 70R is used instead of Class AA Loading,</a:t>
            </a:r>
            <a:endParaRPr lang="en-US" sz="3200" dirty="0">
              <a:solidFill>
                <a:srgbClr val="00B05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lenovo\Desktop\Bridge PPT\IRC AA Loading.gif"/>
          <p:cNvPicPr>
            <a:picLocks noGrp="1" noChangeAspect="1" noChangeArrowheads="1"/>
          </p:cNvPicPr>
          <p:nvPr>
            <p:ph idx="1"/>
          </p:nvPr>
        </p:nvPicPr>
        <p:blipFill>
          <a:blip r:embed="rId2"/>
          <a:srcRect/>
          <a:stretch>
            <a:fillRect/>
          </a:stretch>
        </p:blipFill>
        <p:spPr bwMode="auto">
          <a:xfrm>
            <a:off x="0" y="914401"/>
            <a:ext cx="9144000" cy="5943599"/>
          </a:xfrm>
          <a:prstGeom prst="rect">
            <a:avLst/>
          </a:prstGeom>
          <a:noFill/>
        </p:spPr>
      </p:pic>
      <p:sp>
        <p:nvSpPr>
          <p:cNvPr id="3" name="TextBox 2"/>
          <p:cNvSpPr txBox="1"/>
          <p:nvPr/>
        </p:nvSpPr>
        <p:spPr>
          <a:xfrm>
            <a:off x="0" y="0"/>
            <a:ext cx="4495800" cy="923330"/>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3600" dirty="0" smtClean="0"/>
              <a:t>IRC Class AA Loading</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2000"/>
                                        <p:tgtEl>
                                          <p:spTgt spid="10242"/>
                                        </p:tgtEl>
                                      </p:cBhvr>
                                    </p:animEffect>
                                    <p:anim calcmode="lin" valueType="num">
                                      <p:cBhvr>
                                        <p:cTn id="8" dur="2000" fill="hold"/>
                                        <p:tgtEl>
                                          <p:spTgt spid="10242"/>
                                        </p:tgtEl>
                                        <p:attrNameLst>
                                          <p:attrName>style.rotation</p:attrName>
                                        </p:attrNameLst>
                                      </p:cBhvr>
                                      <p:tavLst>
                                        <p:tav tm="0">
                                          <p:val>
                                            <p:fltVal val="720"/>
                                          </p:val>
                                        </p:tav>
                                        <p:tav tm="100000">
                                          <p:val>
                                            <p:fltVal val="0"/>
                                          </p:val>
                                        </p:tav>
                                      </p:tavLst>
                                    </p:anim>
                                    <p:anim calcmode="lin" valueType="num">
                                      <p:cBhvr>
                                        <p:cTn id="9" dur="2000" fill="hold"/>
                                        <p:tgtEl>
                                          <p:spTgt spid="10242"/>
                                        </p:tgtEl>
                                        <p:attrNameLst>
                                          <p:attrName>ppt_h</p:attrName>
                                        </p:attrNameLst>
                                      </p:cBhvr>
                                      <p:tavLst>
                                        <p:tav tm="0">
                                          <p:val>
                                            <p:fltVal val="0"/>
                                          </p:val>
                                        </p:tav>
                                        <p:tav tm="100000">
                                          <p:val>
                                            <p:strVal val="#ppt_h"/>
                                          </p:val>
                                        </p:tav>
                                      </p:tavLst>
                                    </p:anim>
                                    <p:anim calcmode="lin" valueType="num">
                                      <p:cBhvr>
                                        <p:cTn id="10" dur="2000" fill="hold"/>
                                        <p:tgtEl>
                                          <p:spTgt spid="1024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228600"/>
            <a:ext cx="3581400" cy="743712"/>
          </a:xfrm>
        </p:spPr>
        <p:style>
          <a:lnRef idx="3">
            <a:schemeClr val="lt1"/>
          </a:lnRef>
          <a:fillRef idx="1">
            <a:schemeClr val="accent4"/>
          </a:fillRef>
          <a:effectRef idx="1">
            <a:schemeClr val="accent4"/>
          </a:effectRef>
          <a:fontRef idx="minor">
            <a:schemeClr val="lt1"/>
          </a:fontRef>
        </p:style>
        <p:txBody>
          <a:bodyPr>
            <a:normAutofit/>
          </a:bodyPr>
          <a:lstStyle/>
          <a:p>
            <a:pPr algn="ctr"/>
            <a:r>
              <a:rPr lang="en-US" sz="4000" dirty="0" smtClean="0"/>
              <a:t>I R C LOADING</a:t>
            </a:r>
            <a:endParaRPr lang="en-US" sz="4000" dirty="0"/>
          </a:p>
        </p:txBody>
      </p:sp>
      <p:sp>
        <p:nvSpPr>
          <p:cNvPr id="3" name="Content Placeholder 2"/>
          <p:cNvSpPr>
            <a:spLocks noGrp="1"/>
          </p:cNvSpPr>
          <p:nvPr>
            <p:ph idx="1"/>
          </p:nvPr>
        </p:nvSpPr>
        <p:spPr>
          <a:xfrm>
            <a:off x="457200" y="1219200"/>
            <a:ext cx="8229600" cy="3581400"/>
          </a:xfrm>
        </p:spPr>
        <p:txBody>
          <a:bodyPr>
            <a:noAutofit/>
          </a:bodyPr>
          <a:lstStyle/>
          <a:p>
            <a:r>
              <a:rPr lang="en-US" sz="2800" dirty="0" smtClean="0"/>
              <a:t>IRC Class AA Loading</a:t>
            </a:r>
          </a:p>
          <a:p>
            <a:pPr lvl="2"/>
            <a:r>
              <a:rPr lang="en-US" dirty="0" smtClean="0">
                <a:latin typeface="+mj-lt"/>
              </a:rPr>
              <a:t>700KN and 400KN, NH, SH</a:t>
            </a:r>
          </a:p>
          <a:p>
            <a:r>
              <a:rPr lang="en-US" sz="2800" dirty="0" smtClean="0"/>
              <a:t>IRC class 70R Loading</a:t>
            </a:r>
          </a:p>
          <a:p>
            <a:pPr lvl="2"/>
            <a:r>
              <a:rPr lang="en-US" dirty="0" smtClean="0">
                <a:latin typeface="+mj-lt"/>
              </a:rPr>
              <a:t>700KN, 400KN, 1000KN</a:t>
            </a:r>
          </a:p>
          <a:p>
            <a:r>
              <a:rPr lang="en-US" sz="2800" dirty="0" smtClean="0"/>
              <a:t>IRC Class A Loading</a:t>
            </a:r>
          </a:p>
          <a:p>
            <a:pPr lvl="2"/>
            <a:r>
              <a:rPr lang="en-US" dirty="0" smtClean="0">
                <a:latin typeface="+mj-lt"/>
              </a:rPr>
              <a:t>8 wheels, 27KN to 114KN, 554KN, Culverts and Permanent bridge</a:t>
            </a:r>
          </a:p>
          <a:p>
            <a:r>
              <a:rPr lang="en-US" sz="2800" dirty="0" smtClean="0"/>
              <a:t>IRC Class B Loading</a:t>
            </a:r>
          </a:p>
          <a:p>
            <a:pPr lvl="2"/>
            <a:r>
              <a:rPr lang="en-US" dirty="0" smtClean="0">
                <a:latin typeface="+mj-lt"/>
              </a:rPr>
              <a:t>332KN, Temporary</a:t>
            </a:r>
            <a:endParaRPr lang="en-US" dirty="0">
              <a:latin typeface="+mj-lt"/>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endParaRPr lang="en-US" dirty="0"/>
          </a:p>
        </p:txBody>
      </p:sp>
      <p:pic>
        <p:nvPicPr>
          <p:cNvPr id="11266" name="Picture 2" descr="C:\Users\lenovo\Desktop\Bridge PPT\IRC A B Loading.jpg"/>
          <p:cNvPicPr>
            <a:picLocks noGrp="1" noChangeAspect="1" noChangeArrowheads="1"/>
          </p:cNvPicPr>
          <p:nvPr>
            <p:ph idx="1"/>
          </p:nvPr>
        </p:nvPicPr>
        <p:blipFill>
          <a:blip r:embed="rId2"/>
          <a:srcRect/>
          <a:stretch>
            <a:fillRect/>
          </a:stretch>
        </p:blipFill>
        <p:spPr bwMode="auto">
          <a:xfrm>
            <a:off x="0" y="1066800"/>
            <a:ext cx="9144000" cy="5791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500" fill="hold"/>
                                        <p:tgtEl>
                                          <p:spTgt spid="11266"/>
                                        </p:tgtEl>
                                        <p:attrNameLst>
                                          <p:attrName>ppt_h</p:attrName>
                                        </p:attrNameLst>
                                      </p:cBhvr>
                                      <p:tavLst>
                                        <p:tav tm="0">
                                          <p:val>
                                            <p:strVal val="#ppt_h/20"/>
                                          </p:val>
                                        </p:tav>
                                        <p:tav tm="50000">
                                          <p:val>
                                            <p:strVal val="#ppt_h/20"/>
                                          </p:val>
                                        </p:tav>
                                        <p:tav tm="100000">
                                          <p:val>
                                            <p:strVal val="#ppt_h"/>
                                          </p:val>
                                        </p:tav>
                                      </p:tavLst>
                                    </p:anim>
                                    <p:anim calcmode="lin" valueType="num">
                                      <p:cBhvr>
                                        <p:cTn id="8" dur="500" fill="hold"/>
                                        <p:tgtEl>
                                          <p:spTgt spid="11266"/>
                                        </p:tgtEl>
                                        <p:attrNameLst>
                                          <p:attrName>ppt_w</p:attrName>
                                        </p:attrNameLst>
                                      </p:cBhvr>
                                      <p:tavLst>
                                        <p:tav tm="0">
                                          <p:val>
                                            <p:strVal val="#ppt_w+.3"/>
                                          </p:val>
                                        </p:tav>
                                        <p:tav tm="50000">
                                          <p:val>
                                            <p:strVal val="#ppt_w+.3"/>
                                          </p:val>
                                        </p:tav>
                                        <p:tav tm="100000">
                                          <p:val>
                                            <p:strVal val="#ppt_w"/>
                                          </p:val>
                                        </p:tav>
                                      </p:tavLst>
                                    </p:anim>
                                    <p:anim calcmode="lin" valueType="num">
                                      <p:cBhvr>
                                        <p:cTn id="9" dur="500" fill="hold"/>
                                        <p:tgtEl>
                                          <p:spTgt spid="11266"/>
                                        </p:tgtEl>
                                        <p:attrNameLst>
                                          <p:attrName>ppt_x</p:attrName>
                                        </p:attrNameLst>
                                      </p:cBhvr>
                                      <p:tavLst>
                                        <p:tav tm="0">
                                          <p:val>
                                            <p:strVal val="#ppt_x-.3"/>
                                          </p:val>
                                        </p:tav>
                                        <p:tav tm="50000">
                                          <p:val>
                                            <p:strVal val="#ppt_x"/>
                                          </p:val>
                                        </p:tav>
                                        <p:tav tm="100000">
                                          <p:val>
                                            <p:strVal val="#ppt_x"/>
                                          </p:val>
                                        </p:tav>
                                      </p:tavLst>
                                    </p:anim>
                                    <p:anim calcmode="lin" valueType="num">
                                      <p:cBhvr>
                                        <p:cTn id="10" dur="500" fill="hold"/>
                                        <p:tgtEl>
                                          <p:spTgt spid="11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2290" name="Picture 2" descr="C:\Users\lenovo\Desktop\Bridge PPT\IRC A B Loading 1.jpg"/>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ppt_x"/>
                                          </p:val>
                                        </p:tav>
                                        <p:tav tm="100000">
                                          <p:val>
                                            <p:strVal val="#ppt_x"/>
                                          </p:val>
                                        </p:tav>
                                      </p:tavLst>
                                    </p:anim>
                                    <p:anim calcmode="lin" valueType="num">
                                      <p:cBhvr additive="base">
                                        <p:cTn id="8" dur="500" fill="hold"/>
                                        <p:tgtEl>
                                          <p:spTgt spid="122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b="1" u="sng" dirty="0" smtClean="0"/>
              <a:t>BRIDGE BEARINGS</a:t>
            </a:r>
            <a:endParaRPr lang="en-US" b="1" u="sng" dirty="0"/>
          </a:p>
        </p:txBody>
      </p:sp>
      <p:sp>
        <p:nvSpPr>
          <p:cNvPr id="3" name="Content Placeholder 2"/>
          <p:cNvSpPr>
            <a:spLocks noGrp="1"/>
          </p:cNvSpPr>
          <p:nvPr>
            <p:ph idx="1"/>
          </p:nvPr>
        </p:nvSpPr>
        <p:spPr>
          <a:xfrm>
            <a:off x="457200" y="1295400"/>
            <a:ext cx="8229600" cy="5029200"/>
          </a:xfrm>
        </p:spPr>
        <p:txBody>
          <a:bodyPr/>
          <a:lstStyle/>
          <a:p>
            <a:pPr marL="514350" indent="-514350">
              <a:buFont typeface="+mj-lt"/>
              <a:buAutoNum type="alphaUcPeriod"/>
            </a:pPr>
            <a:r>
              <a:rPr lang="en-US" dirty="0" smtClean="0">
                <a:solidFill>
                  <a:schemeClr val="bg2">
                    <a:lumMod val="50000"/>
                  </a:schemeClr>
                </a:solidFill>
              </a:rPr>
              <a:t>Cement mortar pad.</a:t>
            </a:r>
          </a:p>
          <a:p>
            <a:pPr marL="514350" indent="-514350">
              <a:buFont typeface="+mj-lt"/>
              <a:buAutoNum type="alphaUcPeriod"/>
            </a:pPr>
            <a:r>
              <a:rPr lang="en-US" dirty="0" smtClean="0">
                <a:solidFill>
                  <a:schemeClr val="bg2">
                    <a:lumMod val="50000"/>
                  </a:schemeClr>
                </a:solidFill>
              </a:rPr>
              <a:t>Expansion bearing.</a:t>
            </a:r>
          </a:p>
          <a:p>
            <a:pPr marL="514350" indent="-514350">
              <a:buFont typeface="+mj-lt"/>
              <a:buAutoNum type="alphaUcPeriod"/>
            </a:pPr>
            <a:r>
              <a:rPr lang="en-US" dirty="0" smtClean="0">
                <a:solidFill>
                  <a:schemeClr val="bg2">
                    <a:lumMod val="50000"/>
                  </a:schemeClr>
                </a:solidFill>
              </a:rPr>
              <a:t>Sliding bearing.</a:t>
            </a:r>
          </a:p>
          <a:p>
            <a:pPr marL="514350" indent="-514350">
              <a:buFont typeface="+mj-lt"/>
              <a:buAutoNum type="alphaUcPeriod"/>
            </a:pPr>
            <a:r>
              <a:rPr lang="en-US" dirty="0" smtClean="0">
                <a:solidFill>
                  <a:schemeClr val="bg2">
                    <a:lumMod val="50000"/>
                  </a:schemeClr>
                </a:solidFill>
              </a:rPr>
              <a:t>Rubber bearing.</a:t>
            </a:r>
          </a:p>
          <a:p>
            <a:pPr marL="514350" indent="-514350">
              <a:buFont typeface="+mj-lt"/>
              <a:buAutoNum type="alphaUcPeriod"/>
            </a:pPr>
            <a:r>
              <a:rPr lang="en-US" dirty="0" smtClean="0">
                <a:solidFill>
                  <a:schemeClr val="bg2">
                    <a:lumMod val="50000"/>
                  </a:schemeClr>
                </a:solidFill>
              </a:rPr>
              <a:t>Solo plate bearing.</a:t>
            </a:r>
          </a:p>
          <a:p>
            <a:pPr marL="514350" indent="-514350">
              <a:buFont typeface="+mj-lt"/>
              <a:buAutoNum type="alphaUcPeriod"/>
            </a:pPr>
            <a:r>
              <a:rPr lang="en-US" dirty="0" smtClean="0">
                <a:solidFill>
                  <a:schemeClr val="bg2">
                    <a:lumMod val="50000"/>
                  </a:schemeClr>
                </a:solidFill>
              </a:rPr>
              <a:t>Neoprene bearing pads.</a:t>
            </a:r>
          </a:p>
          <a:p>
            <a:pPr marL="514350" indent="-514350">
              <a:buFont typeface="+mj-lt"/>
              <a:buAutoNum type="alphaUcPeriod"/>
            </a:pPr>
            <a:r>
              <a:rPr lang="en-US" dirty="0" smtClean="0">
                <a:solidFill>
                  <a:schemeClr val="bg2">
                    <a:lumMod val="50000"/>
                  </a:schemeClr>
                </a:solidFill>
              </a:rPr>
              <a:t>Knuckle bearing.</a:t>
            </a:r>
          </a:p>
          <a:p>
            <a:pPr marL="514350" indent="-514350">
              <a:buFont typeface="+mj-lt"/>
              <a:buAutoNum type="alphaUcPeriod"/>
            </a:pPr>
            <a:r>
              <a:rPr lang="en-US" dirty="0" smtClean="0">
                <a:solidFill>
                  <a:schemeClr val="bg2">
                    <a:lumMod val="50000"/>
                  </a:schemeClr>
                </a:solidFill>
              </a:rPr>
              <a:t>Rocker and roller bearing.</a:t>
            </a:r>
          </a:p>
          <a:p>
            <a:pPr marL="514350" indent="-514350">
              <a:buFont typeface="+mj-lt"/>
              <a:buAutoNum type="alphaUcPeriod"/>
            </a:pPr>
            <a:r>
              <a:rPr lang="en-US" dirty="0" smtClean="0">
                <a:solidFill>
                  <a:schemeClr val="bg2">
                    <a:lumMod val="50000"/>
                  </a:schemeClr>
                </a:solidFill>
              </a:rPr>
              <a:t>Rocker bearing.</a:t>
            </a:r>
            <a:endParaRPr lang="en-US"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3">
                                            <p:txEl>
                                              <p:pRg st="0" end="0"/>
                                            </p:txEl>
                                          </p:spTgt>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1" dur="500"/>
                                        <p:tgtEl>
                                          <p:spTgt spid="3">
                                            <p:txEl>
                                              <p:pRg st="1" end="1"/>
                                            </p:txEl>
                                          </p:spTgt>
                                        </p:tgtEl>
                                        <p:attrNameLst>
                                          <p:attrName>ppt_y</p:attrName>
                                        </p:attrNameLst>
                                      </p:cBhvr>
                                      <p:tavLst>
                                        <p:tav tm="0">
                                          <p:val>
                                            <p:strVal val="ppt_y"/>
                                          </p:val>
                                        </p:tav>
                                        <p:tav tm="100000">
                                          <p:val>
                                            <p:strVal val="1+ppt_h/2"/>
                                          </p:val>
                                        </p:tav>
                                      </p:tavLst>
                                    </p:anim>
                                    <p:set>
                                      <p:cBhvr>
                                        <p:cTn id="12" dur="1" fill="hold">
                                          <p:stCondLst>
                                            <p:cond delay="499"/>
                                          </p:stCondLst>
                                        </p:cTn>
                                        <p:tgtEl>
                                          <p:spTgt spid="3">
                                            <p:txEl>
                                              <p:pRg st="1" end="1"/>
                                            </p:txEl>
                                          </p:spTgt>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5" dur="500"/>
                                        <p:tgtEl>
                                          <p:spTgt spid="3">
                                            <p:txEl>
                                              <p:pRg st="2" end="2"/>
                                            </p:txEl>
                                          </p:spTgt>
                                        </p:tgtEl>
                                        <p:attrNameLst>
                                          <p:attrName>ppt_y</p:attrName>
                                        </p:attrNameLst>
                                      </p:cBhvr>
                                      <p:tavLst>
                                        <p:tav tm="0">
                                          <p:val>
                                            <p:strVal val="ppt_y"/>
                                          </p:val>
                                        </p:tav>
                                        <p:tav tm="100000">
                                          <p:val>
                                            <p:strVal val="1+ppt_h/2"/>
                                          </p:val>
                                        </p:tav>
                                      </p:tavLst>
                                    </p:anim>
                                    <p:set>
                                      <p:cBhvr>
                                        <p:cTn id="16" dur="1" fill="hold">
                                          <p:stCondLst>
                                            <p:cond delay="499"/>
                                          </p:stCondLst>
                                        </p:cTn>
                                        <p:tgtEl>
                                          <p:spTgt spid="3">
                                            <p:txEl>
                                              <p:pRg st="2" end="2"/>
                                            </p:txEl>
                                          </p:spTgt>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9" dur="500"/>
                                        <p:tgtEl>
                                          <p:spTgt spid="3">
                                            <p:txEl>
                                              <p:pRg st="3" end="3"/>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3">
                                            <p:txEl>
                                              <p:pRg st="3" end="3"/>
                                            </p:txEl>
                                          </p:spTgt>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p:tgtEl>
                                          <p:spTgt spid="3">
                                            <p:txEl>
                                              <p:pRg st="4" end="4"/>
                                            </p:txEl>
                                          </p:spTgt>
                                        </p:tgtEl>
                                        <p:attrNameLst>
                                          <p:attrName>ppt_y</p:attrName>
                                        </p:attrNameLst>
                                      </p:cBhvr>
                                      <p:tavLst>
                                        <p:tav tm="0">
                                          <p:val>
                                            <p:strVal val="ppt_y"/>
                                          </p:val>
                                        </p:tav>
                                        <p:tav tm="100000">
                                          <p:val>
                                            <p:strVal val="1+ppt_h/2"/>
                                          </p:val>
                                        </p:tav>
                                      </p:tavLst>
                                    </p:anim>
                                    <p:set>
                                      <p:cBhvr>
                                        <p:cTn id="24" dur="1" fill="hold">
                                          <p:stCondLst>
                                            <p:cond delay="499"/>
                                          </p:stCondLst>
                                        </p:cTn>
                                        <p:tgtEl>
                                          <p:spTgt spid="3">
                                            <p:txEl>
                                              <p:pRg st="4" end="4"/>
                                            </p:txEl>
                                          </p:spTgt>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7" dur="500"/>
                                        <p:tgtEl>
                                          <p:spTgt spid="3">
                                            <p:txEl>
                                              <p:pRg st="5" end="5"/>
                                            </p:txEl>
                                          </p:spTgt>
                                        </p:tgtEl>
                                        <p:attrNameLst>
                                          <p:attrName>ppt_y</p:attrName>
                                        </p:attrNameLst>
                                      </p:cBhvr>
                                      <p:tavLst>
                                        <p:tav tm="0">
                                          <p:val>
                                            <p:strVal val="ppt_y"/>
                                          </p:val>
                                        </p:tav>
                                        <p:tav tm="100000">
                                          <p:val>
                                            <p:strVal val="1+ppt_h/2"/>
                                          </p:val>
                                        </p:tav>
                                      </p:tavLst>
                                    </p:anim>
                                    <p:set>
                                      <p:cBhvr>
                                        <p:cTn id="28" dur="1" fill="hold">
                                          <p:stCondLst>
                                            <p:cond delay="499"/>
                                          </p:stCondLst>
                                        </p:cTn>
                                        <p:tgtEl>
                                          <p:spTgt spid="3">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b="1" u="sng" dirty="0" smtClean="0"/>
              <a:t>FUNCTIONS OF BRIDGE BEARINGS</a:t>
            </a:r>
            <a:endParaRPr lang="en-US" b="1" u="sng" dirty="0"/>
          </a:p>
        </p:txBody>
      </p:sp>
      <p:sp>
        <p:nvSpPr>
          <p:cNvPr id="3" name="Content Placeholder 2"/>
          <p:cNvSpPr>
            <a:spLocks noGrp="1"/>
          </p:cNvSpPr>
          <p:nvPr>
            <p:ph idx="1"/>
          </p:nvPr>
        </p:nvSpPr>
        <p:spPr>
          <a:xfrm>
            <a:off x="457200" y="1066800"/>
            <a:ext cx="8229600" cy="5257800"/>
          </a:xfrm>
        </p:spPr>
        <p:txBody>
          <a:bodyPr>
            <a:normAutofit/>
          </a:bodyPr>
          <a:lstStyle/>
          <a:p>
            <a:pPr>
              <a:buFont typeface="Wingdings" pitchFamily="2" charset="2"/>
              <a:buChar char="v"/>
            </a:pPr>
            <a:r>
              <a:rPr lang="en-US" sz="3200" dirty="0" smtClean="0">
                <a:solidFill>
                  <a:srgbClr val="7030A0"/>
                </a:solidFill>
              </a:rPr>
              <a:t>To distribute the load.</a:t>
            </a:r>
          </a:p>
          <a:p>
            <a:pPr>
              <a:buFont typeface="Wingdings" pitchFamily="2" charset="2"/>
              <a:buChar char="v"/>
            </a:pPr>
            <a:r>
              <a:rPr lang="en-US" sz="3200" dirty="0" smtClean="0">
                <a:solidFill>
                  <a:srgbClr val="7030A0"/>
                </a:solidFill>
              </a:rPr>
              <a:t>To take up  vertical movements due to sinking of support.</a:t>
            </a:r>
          </a:p>
          <a:p>
            <a:pPr>
              <a:buFont typeface="Wingdings" pitchFamily="2" charset="2"/>
              <a:buChar char="v"/>
            </a:pPr>
            <a:r>
              <a:rPr lang="en-US" sz="3200" dirty="0" smtClean="0">
                <a:solidFill>
                  <a:srgbClr val="7030A0"/>
                </a:solidFill>
              </a:rPr>
              <a:t>To transfer horizontal forces developed due to application of breaks.</a:t>
            </a:r>
          </a:p>
          <a:p>
            <a:pPr>
              <a:buFont typeface="Wingdings" pitchFamily="2" charset="2"/>
              <a:buChar char="v"/>
            </a:pPr>
            <a:r>
              <a:rPr lang="en-US" sz="3200" dirty="0" smtClean="0">
                <a:solidFill>
                  <a:srgbClr val="7030A0"/>
                </a:solidFill>
              </a:rPr>
              <a:t>To provide longitudinal movements due to temp variations.</a:t>
            </a:r>
          </a:p>
          <a:p>
            <a:pPr>
              <a:buFont typeface="Wingdings" pitchFamily="2" charset="2"/>
              <a:buChar char="v"/>
            </a:pPr>
            <a:r>
              <a:rPr lang="en-US" sz="3200" dirty="0" smtClean="0">
                <a:solidFill>
                  <a:srgbClr val="7030A0"/>
                </a:solidFill>
              </a:rPr>
              <a:t>To provide angular movement due to deflection.</a:t>
            </a:r>
            <a:endParaRPr lang="en-US" sz="3200" dirty="0">
              <a:solidFill>
                <a:srgbClr val="7030A0"/>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762000"/>
          </a:xfrm>
        </p:spPr>
        <p:txBody>
          <a:bodyPr>
            <a:normAutofit fontScale="90000"/>
          </a:bodyPr>
          <a:lstStyle/>
          <a:p>
            <a:r>
              <a:rPr lang="en-US" sz="3600" b="1" u="sng" dirty="0" smtClean="0"/>
              <a:t>REQUIREMENTS OF IDEAL BRIDGE BEARING</a:t>
            </a:r>
            <a:endParaRPr lang="en-US" sz="3600" b="1" u="sng" dirty="0"/>
          </a:p>
        </p:txBody>
      </p:sp>
      <p:sp>
        <p:nvSpPr>
          <p:cNvPr id="3" name="Content Placeholder 2"/>
          <p:cNvSpPr>
            <a:spLocks noGrp="1"/>
          </p:cNvSpPr>
          <p:nvPr>
            <p:ph idx="1"/>
          </p:nvPr>
        </p:nvSpPr>
        <p:spPr>
          <a:xfrm>
            <a:off x="457200" y="838200"/>
            <a:ext cx="8229600" cy="5562600"/>
          </a:xfrm>
        </p:spPr>
        <p:txBody>
          <a:bodyPr/>
          <a:lstStyle/>
          <a:p>
            <a:pPr algn="just">
              <a:lnSpc>
                <a:spcPct val="150000"/>
              </a:lnSpc>
              <a:buFont typeface="Wingdings" pitchFamily="2" charset="2"/>
              <a:buChar char="Ø"/>
            </a:pPr>
            <a:r>
              <a:rPr lang="en-US" sz="2800" dirty="0" smtClean="0">
                <a:solidFill>
                  <a:schemeClr val="accent6"/>
                </a:solidFill>
              </a:rPr>
              <a:t>Compact in size &amp; Easy to install.</a:t>
            </a:r>
          </a:p>
          <a:p>
            <a:pPr algn="just">
              <a:lnSpc>
                <a:spcPct val="150000"/>
              </a:lnSpc>
              <a:buFont typeface="Wingdings" pitchFamily="2" charset="2"/>
              <a:buChar char="Ø"/>
            </a:pPr>
            <a:r>
              <a:rPr lang="en-US" sz="2800" dirty="0" smtClean="0">
                <a:solidFill>
                  <a:schemeClr val="accent6"/>
                </a:solidFill>
              </a:rPr>
              <a:t>offer resistance to weather.</a:t>
            </a:r>
          </a:p>
          <a:p>
            <a:pPr algn="just">
              <a:lnSpc>
                <a:spcPct val="150000"/>
              </a:lnSpc>
              <a:buFont typeface="Wingdings" pitchFamily="2" charset="2"/>
              <a:buChar char="Ø"/>
            </a:pPr>
            <a:r>
              <a:rPr lang="en-US" sz="2800" dirty="0" smtClean="0">
                <a:solidFill>
                  <a:schemeClr val="accent6"/>
                </a:solidFill>
              </a:rPr>
              <a:t>Capable to distribute the load imposed on it.</a:t>
            </a:r>
          </a:p>
          <a:p>
            <a:pPr algn="just">
              <a:lnSpc>
                <a:spcPct val="150000"/>
              </a:lnSpc>
              <a:buFont typeface="Wingdings" pitchFamily="2" charset="2"/>
              <a:buChar char="Ø"/>
            </a:pPr>
            <a:r>
              <a:rPr lang="en-US" sz="2800" dirty="0" smtClean="0">
                <a:solidFill>
                  <a:schemeClr val="accent6"/>
                </a:solidFill>
              </a:rPr>
              <a:t>Minimum maintenance cost.</a:t>
            </a:r>
          </a:p>
          <a:p>
            <a:pPr algn="just">
              <a:lnSpc>
                <a:spcPct val="150000"/>
              </a:lnSpc>
              <a:buFont typeface="Wingdings" pitchFamily="2" charset="2"/>
              <a:buChar char="Ø"/>
            </a:pPr>
            <a:r>
              <a:rPr lang="en-US" sz="2800" dirty="0" smtClean="0">
                <a:solidFill>
                  <a:schemeClr val="accent6"/>
                </a:solidFill>
              </a:rPr>
              <a:t>Initial cost should not be very high.</a:t>
            </a:r>
          </a:p>
          <a:p>
            <a:pPr algn="just">
              <a:lnSpc>
                <a:spcPct val="150000"/>
              </a:lnSpc>
              <a:buFont typeface="Wingdings" pitchFamily="2" charset="2"/>
              <a:buChar char="Ø"/>
            </a:pPr>
            <a:r>
              <a:rPr lang="en-US" sz="2800" dirty="0" smtClean="0">
                <a:solidFill>
                  <a:schemeClr val="accent6"/>
                </a:solidFill>
              </a:rPr>
              <a:t>Allow maximum expected movement of deck.</a:t>
            </a:r>
          </a:p>
          <a:p>
            <a:pPr>
              <a:buFont typeface="Wingdings" pitchFamily="2" charset="2"/>
              <a:buChar char="Ø"/>
            </a:pP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4338" name="Picture 2" descr="C:\Users\lenovo\Desktop\Bridge PPT\Bearing.jpg"/>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ppt_x"/>
                                          </p:val>
                                        </p:tav>
                                        <p:tav tm="100000">
                                          <p:val>
                                            <p:strVal val="#ppt_x"/>
                                          </p:val>
                                        </p:tav>
                                      </p:tavLst>
                                    </p:anim>
                                    <p:anim calcmode="lin" valueType="num">
                                      <p:cBhvr additive="base">
                                        <p:cTn id="8"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descr="C:\Users\lenovo\Desktop\Bridge PPT\Bearing 2.jpg"/>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EXPANSION BEARING</a:t>
            </a:r>
            <a:endParaRPr lang="en-US" dirty="0"/>
          </a:p>
        </p:txBody>
      </p:sp>
      <p:pic>
        <p:nvPicPr>
          <p:cNvPr id="16386" name="Picture 2" descr="C:\Users\lenovo\Desktop\Bridge PPT\Expansion Bearing.jpg"/>
          <p:cNvPicPr>
            <a:picLocks noGrp="1" noChangeAspect="1" noChangeArrowheads="1"/>
          </p:cNvPicPr>
          <p:nvPr>
            <p:ph idx="1"/>
          </p:nvPr>
        </p:nvPicPr>
        <p:blipFill>
          <a:blip r:embed="rId2"/>
          <a:srcRect/>
          <a:stretch>
            <a:fillRect/>
          </a:stretch>
        </p:blipFill>
        <p:spPr bwMode="auto">
          <a:xfrm>
            <a:off x="0" y="990600"/>
            <a:ext cx="9144000" cy="586739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762000"/>
          </a:xfrm>
        </p:spPr>
        <p:txBody>
          <a:bodyPr>
            <a:normAutofit fontScale="90000"/>
          </a:bodyPr>
          <a:lstStyle/>
          <a:p>
            <a:r>
              <a:rPr lang="en-US" dirty="0" smtClean="0"/>
              <a:t>ROLLER AND ROCKER BEARING</a:t>
            </a:r>
            <a:endParaRPr lang="en-US" dirty="0"/>
          </a:p>
        </p:txBody>
      </p:sp>
      <p:pic>
        <p:nvPicPr>
          <p:cNvPr id="17410" name="Picture 2" descr="C:\Users\lenovo\Desktop\Bridge PPT\Roller and rocker Bearing.jpg"/>
          <p:cNvPicPr>
            <a:picLocks noGrp="1" noChangeAspect="1" noChangeArrowheads="1"/>
          </p:cNvPicPr>
          <p:nvPr>
            <p:ph idx="1"/>
          </p:nvPr>
        </p:nvPicPr>
        <p:blipFill>
          <a:blip r:embed="rId2"/>
          <a:srcRect/>
          <a:stretch>
            <a:fillRect/>
          </a:stretch>
        </p:blipFill>
        <p:spPr bwMode="auto">
          <a:xfrm>
            <a:off x="0" y="762000"/>
            <a:ext cx="9143999" cy="6096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fade">
                                      <p:cBhvr>
                                        <p:cTn id="7" dur="2000"/>
                                        <p:tgtEl>
                                          <p:spTgt spid="17410"/>
                                        </p:tgtEl>
                                      </p:cBhvr>
                                    </p:animEffect>
                                    <p:anim calcmode="lin" valueType="num">
                                      <p:cBhvr>
                                        <p:cTn id="8" dur="2000" fill="hold"/>
                                        <p:tgtEl>
                                          <p:spTgt spid="17410"/>
                                        </p:tgtEl>
                                        <p:attrNameLst>
                                          <p:attrName>style.rotation</p:attrName>
                                        </p:attrNameLst>
                                      </p:cBhvr>
                                      <p:tavLst>
                                        <p:tav tm="0">
                                          <p:val>
                                            <p:fltVal val="720"/>
                                          </p:val>
                                        </p:tav>
                                        <p:tav tm="100000">
                                          <p:val>
                                            <p:fltVal val="0"/>
                                          </p:val>
                                        </p:tav>
                                      </p:tavLst>
                                    </p:anim>
                                    <p:anim calcmode="lin" valueType="num">
                                      <p:cBhvr>
                                        <p:cTn id="9" dur="2000" fill="hold"/>
                                        <p:tgtEl>
                                          <p:spTgt spid="17410"/>
                                        </p:tgtEl>
                                        <p:attrNameLst>
                                          <p:attrName>ppt_h</p:attrName>
                                        </p:attrNameLst>
                                      </p:cBhvr>
                                      <p:tavLst>
                                        <p:tav tm="0">
                                          <p:val>
                                            <p:fltVal val="0"/>
                                          </p:val>
                                        </p:tav>
                                        <p:tav tm="100000">
                                          <p:val>
                                            <p:strVal val="#ppt_h"/>
                                          </p:val>
                                        </p:tav>
                                      </p:tavLst>
                                    </p:anim>
                                    <p:anim calcmode="lin" valueType="num">
                                      <p:cBhvr>
                                        <p:cTn id="10" dur="2000" fill="hold"/>
                                        <p:tgtEl>
                                          <p:spTgt spid="174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482" name="Picture 2" descr="C:\Users\lenovo\Desktop\Bridge PPT\New folder\Rocker and roller bearing.jpg"/>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a:bodyPr>
          <a:lstStyle/>
          <a:p>
            <a:r>
              <a:rPr lang="en-US" sz="3600" dirty="0" smtClean="0"/>
              <a:t>ROCKER BEARING WITH CURVED BOTTOM</a:t>
            </a:r>
            <a:endParaRPr lang="en-US" sz="3600" dirty="0"/>
          </a:p>
        </p:txBody>
      </p:sp>
      <p:pic>
        <p:nvPicPr>
          <p:cNvPr id="18434" name="Picture 2" descr="C:\Users\lenovo\Desktop\Bridge PPT\Rocker Bearing with curved bottom.jpg"/>
          <p:cNvPicPr>
            <a:picLocks noGrp="1" noChangeAspect="1" noChangeArrowheads="1"/>
          </p:cNvPicPr>
          <p:nvPr>
            <p:ph idx="1"/>
          </p:nvPr>
        </p:nvPicPr>
        <p:blipFill>
          <a:blip r:embed="rId2"/>
          <a:srcRect/>
          <a:stretch>
            <a:fillRect/>
          </a:stretch>
        </p:blipFill>
        <p:spPr bwMode="auto">
          <a:xfrm>
            <a:off x="838200" y="1219200"/>
            <a:ext cx="7696200" cy="52578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 from="(-#ppt_w/2)" to="(#ppt_x)" calcmode="lin" valueType="num">
                                      <p:cBhvr>
                                        <p:cTn id="7" dur="600" fill="hold">
                                          <p:stCondLst>
                                            <p:cond delay="0"/>
                                          </p:stCondLst>
                                        </p:cTn>
                                        <p:tgtEl>
                                          <p:spTgt spid="18434"/>
                                        </p:tgtEl>
                                        <p:attrNameLst>
                                          <p:attrName>ppt_x</p:attrName>
                                        </p:attrNameLst>
                                      </p:cBhvr>
                                    </p:anim>
                                    <p:anim from="0" to="-1.0" calcmode="lin" valueType="num">
                                      <p:cBhvr>
                                        <p:cTn id="8" dur="200" decel="50000" autoRev="1" fill="hold">
                                          <p:stCondLst>
                                            <p:cond delay="600"/>
                                          </p:stCondLst>
                                        </p:cTn>
                                        <p:tgtEl>
                                          <p:spTgt spid="18434"/>
                                        </p:tgtEl>
                                        <p:attrNameLst>
                                          <p:attrName>xshear</p:attrName>
                                        </p:attrNameLst>
                                      </p:cBhvr>
                                    </p:anim>
                                    <p:animScale>
                                      <p:cBhvr>
                                        <p:cTn id="9" dur="200" decel="100000" autoRev="1" fill="hold">
                                          <p:stCondLst>
                                            <p:cond delay="600"/>
                                          </p:stCondLst>
                                        </p:cTn>
                                        <p:tgtEl>
                                          <p:spTgt spid="18434"/>
                                        </p:tgtEl>
                                      </p:cBhvr>
                                      <p:from x="100000" y="100000"/>
                                      <p:to x="80000" y="100000"/>
                                    </p:animScale>
                                    <p:anim by="(#ppt_h/3+#ppt_w*0.1)" calcmode="lin" valueType="num">
                                      <p:cBhvr additive="sum">
                                        <p:cTn id="10" dur="200" decel="100000" autoRev="1" fill="hold">
                                          <p:stCondLst>
                                            <p:cond delay="600"/>
                                          </p:stCondLst>
                                        </p:cTn>
                                        <p:tgtEl>
                                          <p:spTgt spid="18434"/>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9458" name="Picture 2" descr="C:\Users\lenovo\Desktop\Bridge PPT\New folder\Rocker bearing with curved bottom.jpg"/>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1506" name="Picture 2" descr="C:\Users\lenovo\Desktop\Bridge PPT\New folder\Knuckle bearing.jpg"/>
          <p:cNvPicPr>
            <a:picLocks noGrp="1" noChangeAspect="1" noChangeArrowheads="1"/>
          </p:cNvPicPr>
          <p:nvPr>
            <p:ph idx="1"/>
          </p:nvPr>
        </p:nvPicPr>
        <p:blipFill>
          <a:blip r:embed="rId2"/>
          <a:srcRect/>
          <a:stretch>
            <a:fillRect/>
          </a:stretch>
        </p:blipFill>
        <p:spPr bwMode="auto">
          <a:xfrm>
            <a:off x="0" y="1"/>
            <a:ext cx="9144000" cy="6858000"/>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22530" name="Picture 2" descr="C:\Users\lenovo\Desktop\Bridge PPT\New folder\Rocker bearing.jpg"/>
          <p:cNvPicPr>
            <a:picLocks noGrp="1" noChangeAspect="1" noChangeArrowheads="1"/>
          </p:cNvPicPr>
          <p:nvPr>
            <p:ph idx="1"/>
          </p:nvPr>
        </p:nvPicPr>
        <p:blipFill>
          <a:blip r:embed="rId2"/>
          <a:srcRect/>
          <a:stretch>
            <a:fillRect/>
          </a:stretch>
        </p:blipFill>
        <p:spPr bwMode="auto">
          <a:xfrm>
            <a:off x="0" y="0"/>
            <a:ext cx="9144000" cy="6857999"/>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391400" cy="743712"/>
          </a:xfrm>
        </p:spPr>
        <p:style>
          <a:lnRef idx="3">
            <a:schemeClr val="lt1"/>
          </a:lnRef>
          <a:fillRef idx="1">
            <a:schemeClr val="accent4"/>
          </a:fillRef>
          <a:effectRef idx="1">
            <a:schemeClr val="accent4"/>
          </a:effectRef>
          <a:fontRef idx="minor">
            <a:schemeClr val="lt1"/>
          </a:fontRef>
        </p:style>
        <p:txBody>
          <a:bodyPr>
            <a:normAutofit/>
          </a:bodyPr>
          <a:lstStyle/>
          <a:p>
            <a:pPr algn="ctr"/>
            <a:r>
              <a:rPr lang="en-US" sz="4000" dirty="0" smtClean="0">
                <a:latin typeface="+mj-lt"/>
              </a:rPr>
              <a:t>12. HIGHWAY BRIDGES</a:t>
            </a:r>
            <a:endParaRPr lang="en-US" sz="4000" dirty="0">
              <a:latin typeface="+mj-lt"/>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2165350" y="6345238"/>
            <a:ext cx="4549775" cy="584200"/>
          </a:xfrm>
          <a:prstGeom prst="rect">
            <a:avLst/>
          </a:prstGeom>
          <a:noFill/>
          <a:ln w="9525">
            <a:noFill/>
            <a:miter lim="800000"/>
            <a:headEnd/>
            <a:tailEnd/>
          </a:ln>
        </p:spPr>
        <p:txBody>
          <a:bodyPr wrap="none">
            <a:spAutoFit/>
          </a:bodyPr>
          <a:lstStyle/>
          <a:p>
            <a:r>
              <a:rPr lang="en-GB" sz="3200">
                <a:solidFill>
                  <a:srgbClr val="000000"/>
                </a:solidFill>
                <a:latin typeface="Comic Sans MS" pitchFamily="28" charset="0"/>
              </a:rPr>
              <a:t>Criticise and Improve!</a:t>
            </a:r>
            <a:endParaRPr lang="en-US" sz="3200">
              <a:solidFill>
                <a:srgbClr val="000000"/>
              </a:solidFill>
              <a:latin typeface="Comic Sans MS" pitchFamily="28" charset="0"/>
            </a:endParaRPr>
          </a:p>
        </p:txBody>
      </p:sp>
      <p:grpSp>
        <p:nvGrpSpPr>
          <p:cNvPr id="2" name="Group 13"/>
          <p:cNvGrpSpPr>
            <a:grpSpLocks/>
          </p:cNvGrpSpPr>
          <p:nvPr/>
        </p:nvGrpSpPr>
        <p:grpSpPr bwMode="auto">
          <a:xfrm>
            <a:off x="357188" y="785813"/>
            <a:ext cx="2286000" cy="2030412"/>
            <a:chOff x="357158" y="571480"/>
            <a:chExt cx="2286016" cy="2029696"/>
          </a:xfrm>
        </p:grpSpPr>
        <p:sp>
          <p:nvSpPr>
            <p:cNvPr id="6161" name="Rectangle 2"/>
            <p:cNvSpPr>
              <a:spLocks noChangeArrowheads="1"/>
            </p:cNvSpPr>
            <p:nvPr/>
          </p:nvSpPr>
          <p:spPr bwMode="auto">
            <a:xfrm>
              <a:off x="357158" y="571480"/>
              <a:ext cx="1947969" cy="584775"/>
            </a:xfrm>
            <a:prstGeom prst="rect">
              <a:avLst/>
            </a:prstGeom>
            <a:noFill/>
            <a:ln w="9525">
              <a:noFill/>
              <a:miter lim="800000"/>
              <a:headEnd/>
              <a:tailEnd/>
            </a:ln>
          </p:spPr>
          <p:txBody>
            <a:bodyPr wrap="none">
              <a:spAutoFit/>
            </a:bodyPr>
            <a:lstStyle/>
            <a:p>
              <a:r>
                <a:rPr lang="en-GB" sz="3200">
                  <a:solidFill>
                    <a:srgbClr val="000000"/>
                  </a:solidFill>
                  <a:latin typeface="Comic Sans MS" pitchFamily="28" charset="0"/>
                </a:rPr>
                <a:t>Research</a:t>
              </a:r>
              <a:endParaRPr lang="en-US" sz="3200">
                <a:solidFill>
                  <a:srgbClr val="000000"/>
                </a:solidFill>
                <a:latin typeface="Comic Sans MS" pitchFamily="28" charset="0"/>
              </a:endParaRPr>
            </a:p>
          </p:txBody>
        </p:sp>
        <p:pic>
          <p:nvPicPr>
            <p:cNvPr id="6162" name="Picture 2" descr="http://www2.warwick.ac.uk/fac/arts/cas/research/research-copy.jpg"/>
            <p:cNvPicPr>
              <a:picLocks noChangeAspect="1" noChangeArrowheads="1"/>
            </p:cNvPicPr>
            <p:nvPr/>
          </p:nvPicPr>
          <p:blipFill>
            <a:blip r:embed="rId2"/>
            <a:srcRect/>
            <a:stretch>
              <a:fillRect/>
            </a:stretch>
          </p:blipFill>
          <p:spPr bwMode="auto">
            <a:xfrm>
              <a:off x="500034" y="1071546"/>
              <a:ext cx="2143140" cy="1529630"/>
            </a:xfrm>
            <a:prstGeom prst="rect">
              <a:avLst/>
            </a:prstGeom>
            <a:noFill/>
            <a:ln w="9525">
              <a:noFill/>
              <a:miter lim="800000"/>
              <a:headEnd/>
              <a:tailEnd/>
            </a:ln>
          </p:spPr>
        </p:pic>
      </p:grpSp>
      <p:grpSp>
        <p:nvGrpSpPr>
          <p:cNvPr id="3" name="Group 15"/>
          <p:cNvGrpSpPr>
            <a:grpSpLocks/>
          </p:cNvGrpSpPr>
          <p:nvPr/>
        </p:nvGrpSpPr>
        <p:grpSpPr bwMode="auto">
          <a:xfrm>
            <a:off x="5572125" y="773113"/>
            <a:ext cx="2106613" cy="2073275"/>
            <a:chOff x="5572132" y="558209"/>
            <a:chExt cx="2107394" cy="2074370"/>
          </a:xfrm>
        </p:grpSpPr>
        <p:sp>
          <p:nvSpPr>
            <p:cNvPr id="6159" name="Rectangle 6"/>
            <p:cNvSpPr>
              <a:spLocks noChangeArrowheads="1"/>
            </p:cNvSpPr>
            <p:nvPr/>
          </p:nvSpPr>
          <p:spPr bwMode="auto">
            <a:xfrm>
              <a:off x="5689524" y="558209"/>
              <a:ext cx="1454244" cy="584775"/>
            </a:xfrm>
            <a:prstGeom prst="rect">
              <a:avLst/>
            </a:prstGeom>
            <a:noFill/>
            <a:ln w="9525">
              <a:noFill/>
              <a:miter lim="800000"/>
              <a:headEnd/>
              <a:tailEnd/>
            </a:ln>
          </p:spPr>
          <p:txBody>
            <a:bodyPr wrap="none">
              <a:spAutoFit/>
            </a:bodyPr>
            <a:lstStyle/>
            <a:p>
              <a:r>
                <a:rPr lang="en-GB" sz="3200">
                  <a:solidFill>
                    <a:srgbClr val="000000"/>
                  </a:solidFill>
                  <a:latin typeface="Comic Sans MS" pitchFamily="28" charset="0"/>
                </a:rPr>
                <a:t>Design</a:t>
              </a:r>
              <a:endParaRPr lang="en-US" sz="3200">
                <a:solidFill>
                  <a:srgbClr val="000000"/>
                </a:solidFill>
                <a:latin typeface="Comic Sans MS" pitchFamily="28" charset="0"/>
              </a:endParaRPr>
            </a:p>
          </p:txBody>
        </p:sp>
        <p:pic>
          <p:nvPicPr>
            <p:cNvPr id="6160" name="Picture 4" descr="http://strikeachord.files.wordpress.com/2009/05/design2.jpg"/>
            <p:cNvPicPr>
              <a:picLocks noChangeAspect="1" noChangeArrowheads="1"/>
            </p:cNvPicPr>
            <p:nvPr/>
          </p:nvPicPr>
          <p:blipFill>
            <a:blip r:embed="rId3"/>
            <a:srcRect/>
            <a:stretch>
              <a:fillRect/>
            </a:stretch>
          </p:blipFill>
          <p:spPr bwMode="auto">
            <a:xfrm>
              <a:off x="5572132" y="1071546"/>
              <a:ext cx="2107394" cy="1561033"/>
            </a:xfrm>
            <a:prstGeom prst="rect">
              <a:avLst/>
            </a:prstGeom>
            <a:noFill/>
            <a:ln w="9525">
              <a:noFill/>
              <a:miter lim="800000"/>
              <a:headEnd/>
              <a:tailEnd/>
            </a:ln>
          </p:spPr>
        </p:pic>
      </p:grpSp>
      <p:sp>
        <p:nvSpPr>
          <p:cNvPr id="10" name="Notched Right Arrow 9"/>
          <p:cNvSpPr/>
          <p:nvPr/>
        </p:nvSpPr>
        <p:spPr>
          <a:xfrm>
            <a:off x="2786063" y="1857375"/>
            <a:ext cx="2500312" cy="4286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11" name="Notched Right Arrow 10"/>
          <p:cNvSpPr/>
          <p:nvPr/>
        </p:nvSpPr>
        <p:spPr>
          <a:xfrm rot="8554254">
            <a:off x="3046413" y="3525838"/>
            <a:ext cx="2341562" cy="47466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Notched Right Arrow 11"/>
          <p:cNvSpPr/>
          <p:nvPr/>
        </p:nvSpPr>
        <p:spPr>
          <a:xfrm>
            <a:off x="3286125" y="5000625"/>
            <a:ext cx="2071688" cy="4286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16"/>
          <p:cNvGrpSpPr>
            <a:grpSpLocks/>
          </p:cNvGrpSpPr>
          <p:nvPr/>
        </p:nvGrpSpPr>
        <p:grpSpPr bwMode="auto">
          <a:xfrm>
            <a:off x="428625" y="3571875"/>
            <a:ext cx="2500313" cy="2620963"/>
            <a:chOff x="428596" y="3357562"/>
            <a:chExt cx="2500330" cy="2621325"/>
          </a:xfrm>
        </p:grpSpPr>
        <p:sp>
          <p:nvSpPr>
            <p:cNvPr id="6157" name="Rectangle 5"/>
            <p:cNvSpPr>
              <a:spLocks noChangeArrowheads="1"/>
            </p:cNvSpPr>
            <p:nvPr/>
          </p:nvSpPr>
          <p:spPr bwMode="auto">
            <a:xfrm>
              <a:off x="642910" y="3357562"/>
              <a:ext cx="2073003" cy="584775"/>
            </a:xfrm>
            <a:prstGeom prst="rect">
              <a:avLst/>
            </a:prstGeom>
            <a:noFill/>
            <a:ln w="9525">
              <a:noFill/>
              <a:miter lim="800000"/>
              <a:headEnd/>
              <a:tailEnd/>
            </a:ln>
          </p:spPr>
          <p:txBody>
            <a:bodyPr wrap="none">
              <a:spAutoFit/>
            </a:bodyPr>
            <a:lstStyle/>
            <a:p>
              <a:r>
                <a:rPr lang="en-GB" sz="3200">
                  <a:solidFill>
                    <a:srgbClr val="000000"/>
                  </a:solidFill>
                  <a:latin typeface="Comic Sans MS" pitchFamily="28" charset="0"/>
                </a:rPr>
                <a:t>Construct</a:t>
              </a:r>
              <a:endParaRPr lang="en-US" sz="3200">
                <a:solidFill>
                  <a:srgbClr val="000000"/>
                </a:solidFill>
                <a:latin typeface="Comic Sans MS" pitchFamily="28" charset="0"/>
              </a:endParaRPr>
            </a:p>
          </p:txBody>
        </p:sp>
        <p:pic>
          <p:nvPicPr>
            <p:cNvPr id="6158" name="Picture 6" descr="http://media-files.gather.com/images/d251/d329/d744/d224/d96/f3/full.jpg"/>
            <p:cNvPicPr>
              <a:picLocks noChangeAspect="1" noChangeArrowheads="1"/>
            </p:cNvPicPr>
            <p:nvPr/>
          </p:nvPicPr>
          <p:blipFill>
            <a:blip r:embed="rId4"/>
            <a:srcRect/>
            <a:stretch>
              <a:fillRect/>
            </a:stretch>
          </p:blipFill>
          <p:spPr bwMode="auto">
            <a:xfrm>
              <a:off x="428596" y="4107444"/>
              <a:ext cx="2500330" cy="1871443"/>
            </a:xfrm>
            <a:prstGeom prst="rect">
              <a:avLst/>
            </a:prstGeom>
            <a:noFill/>
            <a:ln w="9525">
              <a:noFill/>
              <a:miter lim="800000"/>
              <a:headEnd/>
              <a:tailEnd/>
            </a:ln>
          </p:spPr>
        </p:pic>
      </p:grpSp>
      <p:grpSp>
        <p:nvGrpSpPr>
          <p:cNvPr id="6" name="Group 17"/>
          <p:cNvGrpSpPr>
            <a:grpSpLocks/>
          </p:cNvGrpSpPr>
          <p:nvPr/>
        </p:nvGrpSpPr>
        <p:grpSpPr bwMode="auto">
          <a:xfrm>
            <a:off x="5691188" y="3857625"/>
            <a:ext cx="2738437" cy="2381250"/>
            <a:chOff x="5691168" y="3643314"/>
            <a:chExt cx="2738484" cy="2381697"/>
          </a:xfrm>
        </p:grpSpPr>
        <p:sp>
          <p:nvSpPr>
            <p:cNvPr id="6155" name="Rectangle 4"/>
            <p:cNvSpPr>
              <a:spLocks noChangeArrowheads="1"/>
            </p:cNvSpPr>
            <p:nvPr/>
          </p:nvSpPr>
          <p:spPr bwMode="auto">
            <a:xfrm>
              <a:off x="5786446" y="3643314"/>
              <a:ext cx="1082348" cy="584775"/>
            </a:xfrm>
            <a:prstGeom prst="rect">
              <a:avLst/>
            </a:prstGeom>
            <a:noFill/>
            <a:ln w="9525">
              <a:noFill/>
              <a:miter lim="800000"/>
              <a:headEnd/>
              <a:tailEnd/>
            </a:ln>
          </p:spPr>
          <p:txBody>
            <a:bodyPr wrap="none">
              <a:spAutoFit/>
            </a:bodyPr>
            <a:lstStyle/>
            <a:p>
              <a:r>
                <a:rPr lang="en-GB" sz="3200">
                  <a:solidFill>
                    <a:srgbClr val="000000"/>
                  </a:solidFill>
                  <a:latin typeface="Comic Sans MS" pitchFamily="28" charset="0"/>
                </a:rPr>
                <a:t>Test</a:t>
              </a:r>
              <a:endParaRPr lang="en-US" sz="3200">
                <a:solidFill>
                  <a:srgbClr val="000000"/>
                </a:solidFill>
                <a:latin typeface="Comic Sans MS" pitchFamily="28" charset="0"/>
              </a:endParaRPr>
            </a:p>
          </p:txBody>
        </p:sp>
        <p:pic>
          <p:nvPicPr>
            <p:cNvPr id="6156" name="Picture 8" descr="http://images.travelpod.com/users/stephenhayes/2.1264621060.1_broken-bridge-at-san-vicente.jpg"/>
            <p:cNvPicPr>
              <a:picLocks noChangeAspect="1" noChangeArrowheads="1"/>
            </p:cNvPicPr>
            <p:nvPr/>
          </p:nvPicPr>
          <p:blipFill>
            <a:blip r:embed="rId5"/>
            <a:srcRect/>
            <a:stretch>
              <a:fillRect/>
            </a:stretch>
          </p:blipFill>
          <p:spPr bwMode="auto">
            <a:xfrm>
              <a:off x="5691168" y="4192716"/>
              <a:ext cx="2738484" cy="1832295"/>
            </a:xfrm>
            <a:prstGeom prst="rect">
              <a:avLst/>
            </a:prstGeom>
            <a:noFill/>
            <a:ln w="9525">
              <a:noFill/>
              <a:miter lim="800000"/>
              <a:headEnd/>
              <a:tailEnd/>
            </a:ln>
          </p:spPr>
        </p:pic>
      </p:grpSp>
      <p:sp>
        <p:nvSpPr>
          <p:cNvPr id="6154" name="TextBox 18"/>
          <p:cNvSpPr txBox="1">
            <a:spLocks noChangeArrowheads="1"/>
          </p:cNvSpPr>
          <p:nvPr/>
        </p:nvSpPr>
        <p:spPr bwMode="auto">
          <a:xfrm>
            <a:off x="142875" y="142875"/>
            <a:ext cx="8001000" cy="646113"/>
          </a:xfrm>
          <a:prstGeom prst="rect">
            <a:avLst/>
          </a:prstGeom>
          <a:noFill/>
          <a:ln w="9525">
            <a:noFill/>
            <a:miter lim="800000"/>
            <a:headEnd/>
            <a:tailEnd/>
          </a:ln>
        </p:spPr>
        <p:txBody>
          <a:bodyPr>
            <a:spAutoFit/>
          </a:bodyPr>
          <a:lstStyle/>
          <a:p>
            <a:r>
              <a:rPr lang="en-GB" sz="3600" b="1" u="sng" dirty="0">
                <a:solidFill>
                  <a:srgbClr val="FF0000"/>
                </a:solidFill>
                <a:latin typeface="Comic Sans MS" pitchFamily="28" charset="0"/>
              </a:rPr>
              <a:t>Engineering project:</a:t>
            </a:r>
            <a:endParaRPr lang="en-US" sz="2800" b="1" u="sng" dirty="0">
              <a:latin typeface="Comic Sans MS" pitchFamily="2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2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ox(in)">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ox(in)">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animBg="1"/>
      <p:bldP spid="11"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6"/>
          <p:cNvSpPr>
            <a:spLocks noGrp="1"/>
          </p:cNvSpPr>
          <p:nvPr>
            <p:ph type="sldNum" sz="quarter" idx="12"/>
          </p:nvPr>
        </p:nvSpPr>
        <p:spPr/>
        <p:txBody>
          <a:bodyPr/>
          <a:lstStyle/>
          <a:p>
            <a:fld id="{91CBDC27-1BC4-4FA9-A748-E4FFE2673D1A}" type="slidenum">
              <a:rPr lang="en-US"/>
              <a:pPr/>
              <a:t>88</a:t>
            </a:fld>
            <a:endParaRPr lang="en-US"/>
          </a:p>
        </p:txBody>
      </p:sp>
      <p:sp>
        <p:nvSpPr>
          <p:cNvPr id="73731" name="Rectangle 3"/>
          <p:cNvSpPr>
            <a:spLocks noGrp="1" noChangeArrowheads="1"/>
          </p:cNvSpPr>
          <p:nvPr>
            <p:ph type="body" sz="half" idx="1"/>
          </p:nvPr>
        </p:nvSpPr>
        <p:spPr>
          <a:xfrm>
            <a:off x="304800" y="381000"/>
            <a:ext cx="8458200" cy="1600200"/>
          </a:xfrm>
          <a:noFill/>
        </p:spPr>
        <p:txBody>
          <a:bodyPr>
            <a:normAutofit/>
          </a:bodyPr>
          <a:lstStyle/>
          <a:p>
            <a:pPr algn="just">
              <a:lnSpc>
                <a:spcPct val="80000"/>
              </a:lnSpc>
              <a:buFontTx/>
              <a:buNone/>
            </a:pPr>
            <a:r>
              <a:rPr lang="en-US" sz="2400" b="1" dirty="0"/>
              <a:t>	</a:t>
            </a:r>
            <a:r>
              <a:rPr lang="en-US" sz="2400" b="1" dirty="0" smtClean="0"/>
              <a:t>	Live </a:t>
            </a:r>
            <a:r>
              <a:rPr lang="en-US" sz="2400" b="1" dirty="0"/>
              <a:t>Loads are applied to the </a:t>
            </a:r>
            <a:r>
              <a:rPr lang="en-US" sz="2000" b="1" dirty="0" smtClean="0">
                <a:solidFill>
                  <a:srgbClr val="FF3300"/>
                </a:solidFill>
                <a:latin typeface="Arial" charset="0"/>
              </a:rPr>
              <a:t>DECK</a:t>
            </a:r>
            <a:r>
              <a:rPr lang="en-US" sz="2400" b="1" dirty="0" smtClean="0"/>
              <a:t>. The </a:t>
            </a:r>
            <a:r>
              <a:rPr lang="en-US" sz="2000" b="1" dirty="0">
                <a:solidFill>
                  <a:srgbClr val="FF3300"/>
                </a:solidFill>
                <a:latin typeface="Arial" charset="0"/>
              </a:rPr>
              <a:t>DECK</a:t>
            </a:r>
            <a:r>
              <a:rPr lang="en-US" sz="2400" b="1" dirty="0"/>
              <a:t> transmits live loads and </a:t>
            </a:r>
            <a:r>
              <a:rPr lang="en-US" sz="2400" b="1" dirty="0" smtClean="0"/>
              <a:t>deck </a:t>
            </a:r>
            <a:r>
              <a:rPr lang="en-US" sz="2400" b="1" dirty="0"/>
              <a:t>dead load to the </a:t>
            </a:r>
            <a:r>
              <a:rPr lang="en-US" sz="2000" b="1" dirty="0">
                <a:solidFill>
                  <a:srgbClr val="800080"/>
                </a:solidFill>
                <a:latin typeface="Arial" charset="0"/>
              </a:rPr>
              <a:t>SUPERSTRUCTURE</a:t>
            </a:r>
            <a:r>
              <a:rPr lang="en-US" sz="2400" b="1" dirty="0"/>
              <a:t>.  </a:t>
            </a:r>
            <a:r>
              <a:rPr lang="en-US" sz="2400" b="1" dirty="0" smtClean="0"/>
              <a:t>The </a:t>
            </a:r>
            <a:r>
              <a:rPr lang="en-US" sz="2000" b="1" dirty="0">
                <a:solidFill>
                  <a:srgbClr val="800080"/>
                </a:solidFill>
                <a:latin typeface="Arial" charset="0"/>
              </a:rPr>
              <a:t>SUPERSTRUCTURE</a:t>
            </a:r>
            <a:r>
              <a:rPr lang="en-US" sz="2400" b="1" dirty="0"/>
              <a:t> transmits these loads </a:t>
            </a:r>
            <a:r>
              <a:rPr lang="en-US" sz="2400" b="1" dirty="0" smtClean="0"/>
              <a:t>and </a:t>
            </a:r>
            <a:r>
              <a:rPr lang="en-US" sz="2400" b="1" dirty="0"/>
              <a:t>the superstructure dead load to the </a:t>
            </a:r>
            <a:r>
              <a:rPr lang="en-US" sz="2000" b="1" dirty="0">
                <a:solidFill>
                  <a:srgbClr val="009900"/>
                </a:solidFill>
                <a:latin typeface="Arial" charset="0"/>
              </a:rPr>
              <a:t>SUBSTRUCTURE</a:t>
            </a:r>
            <a:r>
              <a:rPr lang="en-US" sz="2400" b="1" dirty="0"/>
              <a:t>. </a:t>
            </a:r>
          </a:p>
        </p:txBody>
      </p:sp>
      <p:sp>
        <p:nvSpPr>
          <p:cNvPr id="73732" name="Rectangle 4"/>
          <p:cNvSpPr>
            <a:spLocks noChangeArrowheads="1"/>
          </p:cNvSpPr>
          <p:nvPr/>
        </p:nvSpPr>
        <p:spPr bwMode="auto">
          <a:xfrm>
            <a:off x="2057400" y="5181600"/>
            <a:ext cx="381000" cy="1295400"/>
          </a:xfrm>
          <a:prstGeom prst="rect">
            <a:avLst/>
          </a:prstGeom>
          <a:solidFill>
            <a:srgbClr val="C2A8A4"/>
          </a:solidFill>
          <a:ln w="9525">
            <a:solidFill>
              <a:schemeClr val="tx1"/>
            </a:solidFill>
            <a:miter lim="800000"/>
            <a:headEnd/>
            <a:tailEnd/>
          </a:ln>
          <a:effectLst/>
        </p:spPr>
        <p:txBody>
          <a:bodyPr wrap="none" anchor="ctr"/>
          <a:lstStyle/>
          <a:p>
            <a:endParaRPr lang="en-US"/>
          </a:p>
        </p:txBody>
      </p:sp>
      <p:sp>
        <p:nvSpPr>
          <p:cNvPr id="73733" name="Rectangle 5"/>
          <p:cNvSpPr>
            <a:spLocks noChangeArrowheads="1"/>
          </p:cNvSpPr>
          <p:nvPr/>
        </p:nvSpPr>
        <p:spPr bwMode="auto">
          <a:xfrm>
            <a:off x="6172200" y="5181600"/>
            <a:ext cx="381000" cy="1295400"/>
          </a:xfrm>
          <a:prstGeom prst="rect">
            <a:avLst/>
          </a:prstGeom>
          <a:solidFill>
            <a:srgbClr val="C2A8A4"/>
          </a:solidFill>
          <a:ln w="9525">
            <a:solidFill>
              <a:schemeClr val="tx1"/>
            </a:solidFill>
            <a:miter lim="800000"/>
            <a:headEnd/>
            <a:tailEnd/>
          </a:ln>
          <a:effectLst/>
        </p:spPr>
        <p:txBody>
          <a:bodyPr wrap="none" anchor="ctr"/>
          <a:lstStyle/>
          <a:p>
            <a:endParaRPr lang="en-US"/>
          </a:p>
        </p:txBody>
      </p:sp>
      <p:sp>
        <p:nvSpPr>
          <p:cNvPr id="73734" name="Rectangle 6"/>
          <p:cNvSpPr>
            <a:spLocks noChangeArrowheads="1"/>
          </p:cNvSpPr>
          <p:nvPr/>
        </p:nvSpPr>
        <p:spPr bwMode="auto">
          <a:xfrm>
            <a:off x="2057400" y="4724400"/>
            <a:ext cx="4495800" cy="76200"/>
          </a:xfrm>
          <a:prstGeom prst="rect">
            <a:avLst/>
          </a:prstGeom>
          <a:solidFill>
            <a:srgbClr val="996633"/>
          </a:solidFill>
          <a:ln w="9525">
            <a:solidFill>
              <a:schemeClr val="tx1"/>
            </a:solidFill>
            <a:miter lim="800000"/>
            <a:headEnd/>
            <a:tailEnd/>
          </a:ln>
          <a:effectLst/>
        </p:spPr>
        <p:txBody>
          <a:bodyPr wrap="none" anchor="ctr"/>
          <a:lstStyle/>
          <a:p>
            <a:pPr algn="ctr" eaLnBrk="1" hangingPunct="1"/>
            <a:endParaRPr lang="en-US" sz="2400">
              <a:latin typeface="Times New Roman" pitchFamily="28" charset="0"/>
            </a:endParaRPr>
          </a:p>
        </p:txBody>
      </p:sp>
      <p:sp>
        <p:nvSpPr>
          <p:cNvPr id="73735" name="Freeform 7"/>
          <p:cNvSpPr>
            <a:spLocks/>
          </p:cNvSpPr>
          <p:nvPr/>
        </p:nvSpPr>
        <p:spPr bwMode="auto">
          <a:xfrm>
            <a:off x="2514600" y="5867400"/>
            <a:ext cx="3657600" cy="241300"/>
          </a:xfrm>
          <a:custGeom>
            <a:avLst/>
            <a:gdLst/>
            <a:ahLst/>
            <a:cxnLst>
              <a:cxn ang="0">
                <a:pos x="0" y="152"/>
              </a:cxn>
              <a:cxn ang="0">
                <a:pos x="192" y="8"/>
              </a:cxn>
              <a:cxn ang="0">
                <a:pos x="384" y="104"/>
              </a:cxn>
              <a:cxn ang="0">
                <a:pos x="624" y="8"/>
              </a:cxn>
              <a:cxn ang="0">
                <a:pos x="912" y="104"/>
              </a:cxn>
              <a:cxn ang="0">
                <a:pos x="1200" y="8"/>
              </a:cxn>
              <a:cxn ang="0">
                <a:pos x="1440" y="104"/>
              </a:cxn>
              <a:cxn ang="0">
                <a:pos x="1632" y="8"/>
              </a:cxn>
              <a:cxn ang="0">
                <a:pos x="1920" y="104"/>
              </a:cxn>
              <a:cxn ang="0">
                <a:pos x="2016" y="56"/>
              </a:cxn>
              <a:cxn ang="0">
                <a:pos x="2208" y="104"/>
              </a:cxn>
              <a:cxn ang="0">
                <a:pos x="2304" y="152"/>
              </a:cxn>
            </a:cxnLst>
            <a:rect l="0" t="0" r="r" b="b"/>
            <a:pathLst>
              <a:path w="2304" h="152">
                <a:moveTo>
                  <a:pt x="0" y="152"/>
                </a:moveTo>
                <a:cubicBezTo>
                  <a:pt x="64" y="84"/>
                  <a:pt x="128" y="16"/>
                  <a:pt x="192" y="8"/>
                </a:cubicBezTo>
                <a:cubicBezTo>
                  <a:pt x="256" y="0"/>
                  <a:pt x="312" y="104"/>
                  <a:pt x="384" y="104"/>
                </a:cubicBezTo>
                <a:cubicBezTo>
                  <a:pt x="456" y="104"/>
                  <a:pt x="536" y="8"/>
                  <a:pt x="624" y="8"/>
                </a:cubicBezTo>
                <a:cubicBezTo>
                  <a:pt x="712" y="8"/>
                  <a:pt x="816" y="104"/>
                  <a:pt x="912" y="104"/>
                </a:cubicBezTo>
                <a:cubicBezTo>
                  <a:pt x="1008" y="104"/>
                  <a:pt x="1112" y="8"/>
                  <a:pt x="1200" y="8"/>
                </a:cubicBezTo>
                <a:cubicBezTo>
                  <a:pt x="1288" y="8"/>
                  <a:pt x="1368" y="104"/>
                  <a:pt x="1440" y="104"/>
                </a:cubicBezTo>
                <a:cubicBezTo>
                  <a:pt x="1512" y="104"/>
                  <a:pt x="1552" y="8"/>
                  <a:pt x="1632" y="8"/>
                </a:cubicBezTo>
                <a:cubicBezTo>
                  <a:pt x="1712" y="8"/>
                  <a:pt x="1856" y="96"/>
                  <a:pt x="1920" y="104"/>
                </a:cubicBezTo>
                <a:cubicBezTo>
                  <a:pt x="1984" y="112"/>
                  <a:pt x="1968" y="56"/>
                  <a:pt x="2016" y="56"/>
                </a:cubicBezTo>
                <a:cubicBezTo>
                  <a:pt x="2064" y="56"/>
                  <a:pt x="2160" y="88"/>
                  <a:pt x="2208" y="104"/>
                </a:cubicBezTo>
                <a:cubicBezTo>
                  <a:pt x="2256" y="120"/>
                  <a:pt x="2296" y="104"/>
                  <a:pt x="2304" y="152"/>
                </a:cubicBezTo>
              </a:path>
            </a:pathLst>
          </a:custGeom>
          <a:noFill/>
          <a:ln w="9525" cap="flat" cmpd="sng">
            <a:solidFill>
              <a:srgbClr val="0066FF"/>
            </a:solidFill>
            <a:prstDash val="solid"/>
            <a:miter lim="800000"/>
            <a:headEnd type="none" w="med" len="med"/>
            <a:tailEnd type="none" w="med" len="med"/>
          </a:ln>
          <a:effectLst/>
        </p:spPr>
        <p:txBody>
          <a:bodyPr wrap="none"/>
          <a:lstStyle/>
          <a:p>
            <a:endParaRPr lang="en-US"/>
          </a:p>
        </p:txBody>
      </p:sp>
      <p:sp>
        <p:nvSpPr>
          <p:cNvPr id="73736" name="Line 8"/>
          <p:cNvSpPr>
            <a:spLocks noChangeShapeType="1"/>
          </p:cNvSpPr>
          <p:nvPr/>
        </p:nvSpPr>
        <p:spPr bwMode="auto">
          <a:xfrm>
            <a:off x="6553200" y="4724400"/>
            <a:ext cx="2209800" cy="0"/>
          </a:xfrm>
          <a:prstGeom prst="line">
            <a:avLst/>
          </a:prstGeom>
          <a:noFill/>
          <a:ln w="9525">
            <a:solidFill>
              <a:schemeClr val="tx1"/>
            </a:solidFill>
            <a:miter lim="800000"/>
            <a:headEnd/>
            <a:tailEnd/>
          </a:ln>
          <a:effectLst/>
        </p:spPr>
        <p:txBody>
          <a:bodyPr wrap="none"/>
          <a:lstStyle/>
          <a:p>
            <a:endParaRPr lang="en-US"/>
          </a:p>
        </p:txBody>
      </p:sp>
      <p:sp>
        <p:nvSpPr>
          <p:cNvPr id="73737" name="Line 9"/>
          <p:cNvSpPr>
            <a:spLocks noChangeShapeType="1"/>
          </p:cNvSpPr>
          <p:nvPr/>
        </p:nvSpPr>
        <p:spPr bwMode="auto">
          <a:xfrm flipH="1">
            <a:off x="762000" y="4724400"/>
            <a:ext cx="1295400" cy="0"/>
          </a:xfrm>
          <a:prstGeom prst="line">
            <a:avLst/>
          </a:prstGeom>
          <a:noFill/>
          <a:ln w="9525">
            <a:solidFill>
              <a:schemeClr val="tx1"/>
            </a:solidFill>
            <a:miter lim="800000"/>
            <a:headEnd/>
            <a:tailEnd/>
          </a:ln>
          <a:effectLst/>
        </p:spPr>
        <p:txBody>
          <a:bodyPr wrap="none"/>
          <a:lstStyle/>
          <a:p>
            <a:endParaRPr lang="en-US"/>
          </a:p>
        </p:txBody>
      </p:sp>
      <p:sp>
        <p:nvSpPr>
          <p:cNvPr id="73738" name="Line 10"/>
          <p:cNvSpPr>
            <a:spLocks noChangeShapeType="1"/>
          </p:cNvSpPr>
          <p:nvPr/>
        </p:nvSpPr>
        <p:spPr bwMode="auto">
          <a:xfrm>
            <a:off x="20574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73739" name="Line 11"/>
          <p:cNvSpPr>
            <a:spLocks noChangeShapeType="1"/>
          </p:cNvSpPr>
          <p:nvPr/>
        </p:nvSpPr>
        <p:spPr bwMode="auto">
          <a:xfrm>
            <a:off x="65532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73740" name="Line 12"/>
          <p:cNvSpPr>
            <a:spLocks noChangeShapeType="1"/>
          </p:cNvSpPr>
          <p:nvPr/>
        </p:nvSpPr>
        <p:spPr bwMode="auto">
          <a:xfrm>
            <a:off x="2438400" y="5181600"/>
            <a:ext cx="3733800" cy="0"/>
          </a:xfrm>
          <a:prstGeom prst="line">
            <a:avLst/>
          </a:prstGeom>
          <a:noFill/>
          <a:ln w="9525">
            <a:solidFill>
              <a:schemeClr val="tx1"/>
            </a:solidFill>
            <a:miter lim="800000"/>
            <a:headEnd/>
            <a:tailEnd/>
          </a:ln>
          <a:effectLst/>
        </p:spPr>
        <p:txBody>
          <a:bodyPr wrap="none"/>
          <a:lstStyle/>
          <a:p>
            <a:endParaRPr lang="en-US"/>
          </a:p>
        </p:txBody>
      </p:sp>
      <p:sp>
        <p:nvSpPr>
          <p:cNvPr id="73741" name="Line 13"/>
          <p:cNvSpPr>
            <a:spLocks noChangeShapeType="1"/>
          </p:cNvSpPr>
          <p:nvPr/>
        </p:nvSpPr>
        <p:spPr bwMode="auto">
          <a:xfrm>
            <a:off x="44958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73742" name="Line 14"/>
          <p:cNvSpPr>
            <a:spLocks noChangeShapeType="1"/>
          </p:cNvSpPr>
          <p:nvPr/>
        </p:nvSpPr>
        <p:spPr bwMode="auto">
          <a:xfrm>
            <a:off x="34290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73743" name="Line 15"/>
          <p:cNvSpPr>
            <a:spLocks noChangeShapeType="1"/>
          </p:cNvSpPr>
          <p:nvPr/>
        </p:nvSpPr>
        <p:spPr bwMode="auto">
          <a:xfrm>
            <a:off x="27432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73744" name="Line 16"/>
          <p:cNvSpPr>
            <a:spLocks noChangeShapeType="1"/>
          </p:cNvSpPr>
          <p:nvPr/>
        </p:nvSpPr>
        <p:spPr bwMode="auto">
          <a:xfrm>
            <a:off x="51816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73745" name="Line 17"/>
          <p:cNvSpPr>
            <a:spLocks noChangeShapeType="1"/>
          </p:cNvSpPr>
          <p:nvPr/>
        </p:nvSpPr>
        <p:spPr bwMode="auto">
          <a:xfrm>
            <a:off x="58674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73746" name="Line 18"/>
          <p:cNvSpPr>
            <a:spLocks noChangeShapeType="1"/>
          </p:cNvSpPr>
          <p:nvPr/>
        </p:nvSpPr>
        <p:spPr bwMode="auto">
          <a:xfrm>
            <a:off x="20574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73747" name="Line 19"/>
          <p:cNvSpPr>
            <a:spLocks noChangeShapeType="1"/>
          </p:cNvSpPr>
          <p:nvPr/>
        </p:nvSpPr>
        <p:spPr bwMode="auto">
          <a:xfrm>
            <a:off x="27432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73748" name="Line 20"/>
          <p:cNvSpPr>
            <a:spLocks noChangeShapeType="1"/>
          </p:cNvSpPr>
          <p:nvPr/>
        </p:nvSpPr>
        <p:spPr bwMode="auto">
          <a:xfrm>
            <a:off x="34290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73749" name="Line 21"/>
          <p:cNvSpPr>
            <a:spLocks noChangeShapeType="1"/>
          </p:cNvSpPr>
          <p:nvPr/>
        </p:nvSpPr>
        <p:spPr bwMode="auto">
          <a:xfrm flipH="1">
            <a:off x="51816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73750" name="Line 22"/>
          <p:cNvSpPr>
            <a:spLocks noChangeShapeType="1"/>
          </p:cNvSpPr>
          <p:nvPr/>
        </p:nvSpPr>
        <p:spPr bwMode="auto">
          <a:xfrm flipH="1">
            <a:off x="44958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73751" name="Line 23"/>
          <p:cNvSpPr>
            <a:spLocks noChangeShapeType="1"/>
          </p:cNvSpPr>
          <p:nvPr/>
        </p:nvSpPr>
        <p:spPr bwMode="auto">
          <a:xfrm flipH="1">
            <a:off x="58674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73752" name="Line 24"/>
          <p:cNvSpPr>
            <a:spLocks noChangeShapeType="1"/>
          </p:cNvSpPr>
          <p:nvPr/>
        </p:nvSpPr>
        <p:spPr bwMode="auto">
          <a:xfrm>
            <a:off x="41148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73753" name="Line 25"/>
          <p:cNvSpPr>
            <a:spLocks noChangeShapeType="1"/>
          </p:cNvSpPr>
          <p:nvPr/>
        </p:nvSpPr>
        <p:spPr bwMode="auto">
          <a:xfrm>
            <a:off x="4114800" y="4800600"/>
            <a:ext cx="381000" cy="381000"/>
          </a:xfrm>
          <a:prstGeom prst="line">
            <a:avLst/>
          </a:prstGeom>
          <a:noFill/>
          <a:ln w="9525">
            <a:solidFill>
              <a:schemeClr val="tx1"/>
            </a:solidFill>
            <a:miter lim="800000"/>
            <a:headEnd/>
            <a:tailEnd/>
          </a:ln>
          <a:effectLst/>
        </p:spPr>
        <p:txBody>
          <a:bodyPr wrap="none"/>
          <a:lstStyle/>
          <a:p>
            <a:endParaRPr lang="en-US"/>
          </a:p>
        </p:txBody>
      </p:sp>
      <p:sp>
        <p:nvSpPr>
          <p:cNvPr id="73754" name="Line 26"/>
          <p:cNvSpPr>
            <a:spLocks noChangeShapeType="1"/>
          </p:cNvSpPr>
          <p:nvPr/>
        </p:nvSpPr>
        <p:spPr bwMode="auto">
          <a:xfrm flipV="1">
            <a:off x="4114800" y="4800600"/>
            <a:ext cx="381000" cy="381000"/>
          </a:xfrm>
          <a:prstGeom prst="line">
            <a:avLst/>
          </a:prstGeom>
          <a:noFill/>
          <a:ln w="9525">
            <a:solidFill>
              <a:schemeClr val="tx1"/>
            </a:solidFill>
            <a:miter lim="800000"/>
            <a:headEnd/>
            <a:tailEnd/>
          </a:ln>
          <a:effectLst/>
        </p:spPr>
        <p:txBody>
          <a:bodyPr wrap="none"/>
          <a:lstStyle/>
          <a:p>
            <a:endParaRPr lang="en-US"/>
          </a:p>
        </p:txBody>
      </p:sp>
      <p:sp>
        <p:nvSpPr>
          <p:cNvPr id="73755" name="Line 27"/>
          <p:cNvSpPr>
            <a:spLocks noChangeShapeType="1"/>
          </p:cNvSpPr>
          <p:nvPr/>
        </p:nvSpPr>
        <p:spPr bwMode="auto">
          <a:xfrm flipH="1">
            <a:off x="6019800" y="4114800"/>
            <a:ext cx="533400" cy="609600"/>
          </a:xfrm>
          <a:prstGeom prst="line">
            <a:avLst/>
          </a:prstGeom>
          <a:noFill/>
          <a:ln w="9525">
            <a:solidFill>
              <a:schemeClr val="tx1"/>
            </a:solidFill>
            <a:miter lim="800000"/>
            <a:headEnd/>
            <a:tailEnd type="triangle" w="med" len="med"/>
          </a:ln>
          <a:effectLst/>
        </p:spPr>
        <p:txBody>
          <a:bodyPr wrap="none"/>
          <a:lstStyle/>
          <a:p>
            <a:endParaRPr lang="en-US"/>
          </a:p>
        </p:txBody>
      </p:sp>
      <p:sp>
        <p:nvSpPr>
          <p:cNvPr id="73756" name="Line 28"/>
          <p:cNvSpPr>
            <a:spLocks noChangeShapeType="1"/>
          </p:cNvSpPr>
          <p:nvPr/>
        </p:nvSpPr>
        <p:spPr bwMode="auto">
          <a:xfrm>
            <a:off x="6553200" y="4114800"/>
            <a:ext cx="381000" cy="0"/>
          </a:xfrm>
          <a:prstGeom prst="line">
            <a:avLst/>
          </a:prstGeom>
          <a:noFill/>
          <a:ln w="9525">
            <a:solidFill>
              <a:schemeClr val="tx1"/>
            </a:solidFill>
            <a:miter lim="800000"/>
            <a:headEnd/>
            <a:tailEnd/>
          </a:ln>
          <a:effectLst/>
        </p:spPr>
        <p:txBody>
          <a:bodyPr wrap="none"/>
          <a:lstStyle/>
          <a:p>
            <a:endParaRPr lang="en-US"/>
          </a:p>
        </p:txBody>
      </p:sp>
      <p:sp>
        <p:nvSpPr>
          <p:cNvPr id="73760" name="Text Box 32"/>
          <p:cNvSpPr txBox="1">
            <a:spLocks noChangeArrowheads="1"/>
          </p:cNvSpPr>
          <p:nvPr/>
        </p:nvSpPr>
        <p:spPr bwMode="auto">
          <a:xfrm>
            <a:off x="6934200" y="3962400"/>
            <a:ext cx="827088" cy="457200"/>
          </a:xfrm>
          <a:prstGeom prst="rect">
            <a:avLst/>
          </a:prstGeom>
          <a:noFill/>
          <a:ln w="9525">
            <a:noFill/>
            <a:miter lim="800000"/>
            <a:headEnd/>
            <a:tailEnd/>
          </a:ln>
          <a:effectLst/>
        </p:spPr>
        <p:txBody>
          <a:bodyPr wrap="none">
            <a:spAutoFit/>
          </a:bodyPr>
          <a:lstStyle/>
          <a:p>
            <a:pPr eaLnBrk="1" hangingPunct="1"/>
            <a:r>
              <a:rPr lang="en-US" sz="2400">
                <a:latin typeface="Times New Roman" pitchFamily="28" charset="0"/>
              </a:rPr>
              <a:t>Deck</a:t>
            </a:r>
          </a:p>
        </p:txBody>
      </p:sp>
      <p:sp>
        <p:nvSpPr>
          <p:cNvPr id="73761" name="Line 33"/>
          <p:cNvSpPr>
            <a:spLocks noChangeShapeType="1"/>
          </p:cNvSpPr>
          <p:nvPr/>
        </p:nvSpPr>
        <p:spPr bwMode="auto">
          <a:xfrm flipV="1">
            <a:off x="3200400" y="5181600"/>
            <a:ext cx="381000" cy="381000"/>
          </a:xfrm>
          <a:prstGeom prst="line">
            <a:avLst/>
          </a:prstGeom>
          <a:noFill/>
          <a:ln w="9525">
            <a:solidFill>
              <a:schemeClr val="tx1"/>
            </a:solidFill>
            <a:miter lim="800000"/>
            <a:headEnd/>
            <a:tailEnd type="triangle" w="med" len="med"/>
          </a:ln>
          <a:effectLst/>
        </p:spPr>
        <p:txBody>
          <a:bodyPr wrap="none"/>
          <a:lstStyle/>
          <a:p>
            <a:endParaRPr lang="en-US"/>
          </a:p>
        </p:txBody>
      </p:sp>
      <p:sp>
        <p:nvSpPr>
          <p:cNvPr id="73762" name="Line 34"/>
          <p:cNvSpPr>
            <a:spLocks noChangeShapeType="1"/>
          </p:cNvSpPr>
          <p:nvPr/>
        </p:nvSpPr>
        <p:spPr bwMode="auto">
          <a:xfrm>
            <a:off x="3200400" y="5562600"/>
            <a:ext cx="304800" cy="0"/>
          </a:xfrm>
          <a:prstGeom prst="line">
            <a:avLst/>
          </a:prstGeom>
          <a:noFill/>
          <a:ln w="9525">
            <a:solidFill>
              <a:schemeClr val="tx1"/>
            </a:solidFill>
            <a:miter lim="800000"/>
            <a:headEnd/>
            <a:tailEnd/>
          </a:ln>
          <a:effectLst/>
        </p:spPr>
        <p:txBody>
          <a:bodyPr wrap="none"/>
          <a:lstStyle/>
          <a:p>
            <a:endParaRPr lang="en-US"/>
          </a:p>
        </p:txBody>
      </p:sp>
      <p:sp>
        <p:nvSpPr>
          <p:cNvPr id="73763" name="Text Box 35"/>
          <p:cNvSpPr txBox="1">
            <a:spLocks noChangeArrowheads="1"/>
          </p:cNvSpPr>
          <p:nvPr/>
        </p:nvSpPr>
        <p:spPr bwMode="auto">
          <a:xfrm>
            <a:off x="3440113" y="5334000"/>
            <a:ext cx="1960562" cy="457200"/>
          </a:xfrm>
          <a:prstGeom prst="rect">
            <a:avLst/>
          </a:prstGeom>
          <a:noFill/>
          <a:ln w="9525">
            <a:noFill/>
            <a:miter lim="800000"/>
            <a:headEnd/>
            <a:tailEnd/>
          </a:ln>
          <a:effectLst/>
        </p:spPr>
        <p:txBody>
          <a:bodyPr wrap="none">
            <a:spAutoFit/>
          </a:bodyPr>
          <a:lstStyle/>
          <a:p>
            <a:pPr eaLnBrk="1" hangingPunct="1"/>
            <a:r>
              <a:rPr lang="en-US" sz="2400">
                <a:latin typeface="Times New Roman" pitchFamily="28" charset="0"/>
              </a:rPr>
              <a:t>Superstructure</a:t>
            </a:r>
          </a:p>
        </p:txBody>
      </p:sp>
      <p:sp>
        <p:nvSpPr>
          <p:cNvPr id="73764" name="Line 36"/>
          <p:cNvSpPr>
            <a:spLocks noChangeShapeType="1"/>
          </p:cNvSpPr>
          <p:nvPr/>
        </p:nvSpPr>
        <p:spPr bwMode="auto">
          <a:xfrm flipH="1">
            <a:off x="6553200" y="5334000"/>
            <a:ext cx="457200" cy="228600"/>
          </a:xfrm>
          <a:prstGeom prst="line">
            <a:avLst/>
          </a:prstGeom>
          <a:noFill/>
          <a:ln w="9525">
            <a:solidFill>
              <a:schemeClr val="tx1"/>
            </a:solidFill>
            <a:miter lim="800000"/>
            <a:headEnd/>
            <a:tailEnd type="triangle" w="med" len="med"/>
          </a:ln>
          <a:effectLst/>
        </p:spPr>
        <p:txBody>
          <a:bodyPr wrap="none"/>
          <a:lstStyle/>
          <a:p>
            <a:endParaRPr lang="en-US"/>
          </a:p>
        </p:txBody>
      </p:sp>
      <p:sp>
        <p:nvSpPr>
          <p:cNvPr id="73765" name="Line 37"/>
          <p:cNvSpPr>
            <a:spLocks noChangeShapeType="1"/>
          </p:cNvSpPr>
          <p:nvPr/>
        </p:nvSpPr>
        <p:spPr bwMode="auto">
          <a:xfrm>
            <a:off x="7010400" y="5334000"/>
            <a:ext cx="304800" cy="0"/>
          </a:xfrm>
          <a:prstGeom prst="line">
            <a:avLst/>
          </a:prstGeom>
          <a:noFill/>
          <a:ln w="9525">
            <a:solidFill>
              <a:schemeClr val="tx1"/>
            </a:solidFill>
            <a:miter lim="800000"/>
            <a:headEnd/>
            <a:tailEnd/>
          </a:ln>
          <a:effectLst/>
        </p:spPr>
        <p:txBody>
          <a:bodyPr wrap="none"/>
          <a:lstStyle/>
          <a:p>
            <a:endParaRPr lang="en-US"/>
          </a:p>
        </p:txBody>
      </p:sp>
      <p:sp>
        <p:nvSpPr>
          <p:cNvPr id="73766" name="Text Box 38"/>
          <p:cNvSpPr txBox="1">
            <a:spLocks noChangeArrowheads="1"/>
          </p:cNvSpPr>
          <p:nvPr/>
        </p:nvSpPr>
        <p:spPr bwMode="auto">
          <a:xfrm>
            <a:off x="7239000" y="5105400"/>
            <a:ext cx="1724025" cy="457200"/>
          </a:xfrm>
          <a:prstGeom prst="rect">
            <a:avLst/>
          </a:prstGeom>
          <a:noFill/>
          <a:ln w="9525">
            <a:noFill/>
            <a:miter lim="800000"/>
            <a:headEnd/>
            <a:tailEnd/>
          </a:ln>
          <a:effectLst/>
        </p:spPr>
        <p:txBody>
          <a:bodyPr wrap="none">
            <a:spAutoFit/>
          </a:bodyPr>
          <a:lstStyle/>
          <a:p>
            <a:pPr eaLnBrk="1" hangingPunct="1"/>
            <a:r>
              <a:rPr lang="en-US" sz="2400">
                <a:latin typeface="Times New Roman" pitchFamily="28" charset="0"/>
              </a:rPr>
              <a:t>Substructure</a:t>
            </a:r>
          </a:p>
        </p:txBody>
      </p:sp>
      <p:sp>
        <p:nvSpPr>
          <p:cNvPr id="73767" name="Rectangle 39"/>
          <p:cNvSpPr>
            <a:spLocks noChangeArrowheads="1"/>
          </p:cNvSpPr>
          <p:nvPr/>
        </p:nvSpPr>
        <p:spPr bwMode="auto">
          <a:xfrm>
            <a:off x="1676400" y="6172200"/>
            <a:ext cx="1143000" cy="304800"/>
          </a:xfrm>
          <a:prstGeom prst="rect">
            <a:avLst/>
          </a:prstGeom>
          <a:solidFill>
            <a:srgbClr val="C2A8A4"/>
          </a:solidFill>
          <a:ln w="9525">
            <a:solidFill>
              <a:schemeClr val="tx1"/>
            </a:solidFill>
            <a:miter lim="800000"/>
            <a:headEnd/>
            <a:tailEnd/>
          </a:ln>
          <a:effectLst/>
        </p:spPr>
        <p:txBody>
          <a:bodyPr wrap="none" anchor="ctr"/>
          <a:lstStyle/>
          <a:p>
            <a:endParaRPr lang="en-US"/>
          </a:p>
        </p:txBody>
      </p:sp>
      <p:sp>
        <p:nvSpPr>
          <p:cNvPr id="73768" name="Rectangle 40"/>
          <p:cNvSpPr>
            <a:spLocks noChangeArrowheads="1"/>
          </p:cNvSpPr>
          <p:nvPr/>
        </p:nvSpPr>
        <p:spPr bwMode="auto">
          <a:xfrm>
            <a:off x="5791200" y="6172200"/>
            <a:ext cx="1143000" cy="304800"/>
          </a:xfrm>
          <a:prstGeom prst="rect">
            <a:avLst/>
          </a:prstGeom>
          <a:solidFill>
            <a:srgbClr val="C2A8A4"/>
          </a:solidFill>
          <a:ln w="9525">
            <a:solidFill>
              <a:schemeClr val="tx1"/>
            </a:solidFill>
            <a:miter lim="800000"/>
            <a:headEnd/>
            <a:tailEnd/>
          </a:ln>
          <a:effectLst/>
        </p:spPr>
        <p:txBody>
          <a:bodyPr wrap="none" anchor="ctr"/>
          <a:lstStyle/>
          <a:p>
            <a:endParaRPr lang="en-US"/>
          </a:p>
        </p:txBody>
      </p:sp>
      <p:sp>
        <p:nvSpPr>
          <p:cNvPr id="73769" name="Line 41"/>
          <p:cNvSpPr>
            <a:spLocks noChangeShapeType="1"/>
          </p:cNvSpPr>
          <p:nvPr/>
        </p:nvSpPr>
        <p:spPr bwMode="auto">
          <a:xfrm flipH="1">
            <a:off x="6810375" y="6324600"/>
            <a:ext cx="457200" cy="228600"/>
          </a:xfrm>
          <a:prstGeom prst="line">
            <a:avLst/>
          </a:prstGeom>
          <a:noFill/>
          <a:ln w="9525">
            <a:solidFill>
              <a:schemeClr val="tx1"/>
            </a:solidFill>
            <a:miter lim="800000"/>
            <a:headEnd/>
            <a:tailEnd type="triangle" w="med" len="med"/>
          </a:ln>
          <a:effectLst/>
        </p:spPr>
        <p:txBody>
          <a:bodyPr wrap="none"/>
          <a:lstStyle/>
          <a:p>
            <a:endParaRPr lang="en-US"/>
          </a:p>
        </p:txBody>
      </p:sp>
      <p:sp>
        <p:nvSpPr>
          <p:cNvPr id="73770" name="Text Box 42"/>
          <p:cNvSpPr txBox="1">
            <a:spLocks noChangeArrowheads="1"/>
          </p:cNvSpPr>
          <p:nvPr/>
        </p:nvSpPr>
        <p:spPr bwMode="auto">
          <a:xfrm>
            <a:off x="7496175" y="6096000"/>
            <a:ext cx="842963" cy="457200"/>
          </a:xfrm>
          <a:prstGeom prst="rect">
            <a:avLst/>
          </a:prstGeom>
          <a:noFill/>
          <a:ln w="9525">
            <a:noFill/>
            <a:miter lim="800000"/>
            <a:headEnd/>
            <a:tailEnd/>
          </a:ln>
          <a:effectLst/>
        </p:spPr>
        <p:txBody>
          <a:bodyPr wrap="none">
            <a:spAutoFit/>
          </a:bodyPr>
          <a:lstStyle/>
          <a:p>
            <a:pPr eaLnBrk="1" hangingPunct="1"/>
            <a:r>
              <a:rPr lang="en-US" sz="2400">
                <a:latin typeface="Times New Roman" pitchFamily="28" charset="0"/>
              </a:rPr>
              <a:t>Earth</a:t>
            </a:r>
          </a:p>
        </p:txBody>
      </p:sp>
      <p:sp>
        <p:nvSpPr>
          <p:cNvPr id="73771" name="Line 43"/>
          <p:cNvSpPr>
            <a:spLocks noChangeShapeType="1"/>
          </p:cNvSpPr>
          <p:nvPr/>
        </p:nvSpPr>
        <p:spPr bwMode="auto">
          <a:xfrm>
            <a:off x="7239000" y="6324600"/>
            <a:ext cx="304800" cy="0"/>
          </a:xfrm>
          <a:prstGeom prst="line">
            <a:avLst/>
          </a:prstGeom>
          <a:noFill/>
          <a:ln w="9525">
            <a:solidFill>
              <a:schemeClr val="tx1"/>
            </a:solidFill>
            <a:miter lim="800000"/>
            <a:headEnd/>
            <a:tailEnd/>
          </a:ln>
          <a:effectLst/>
        </p:spPr>
        <p:txBody>
          <a:bodyPr wrap="none"/>
          <a:lstStyle/>
          <a:p>
            <a:endParaRPr lang="en-US"/>
          </a:p>
        </p:txBody>
      </p:sp>
      <p:sp>
        <p:nvSpPr>
          <p:cNvPr id="73773" name="AutoShape 45"/>
          <p:cNvSpPr>
            <a:spLocks noChangeArrowheads="1"/>
          </p:cNvSpPr>
          <p:nvPr/>
        </p:nvSpPr>
        <p:spPr bwMode="auto">
          <a:xfrm>
            <a:off x="6400800" y="6477000"/>
            <a:ext cx="76200" cy="381000"/>
          </a:xfrm>
          <a:prstGeom prst="downArrow">
            <a:avLst>
              <a:gd name="adj1" fmla="val 50000"/>
              <a:gd name="adj2" fmla="val 125000"/>
            </a:avLst>
          </a:prstGeom>
          <a:noFill/>
          <a:ln w="9525">
            <a:noFill/>
            <a:miter lim="800000"/>
            <a:headEnd/>
            <a:tailEnd/>
          </a:ln>
          <a:effectLst/>
        </p:spPr>
        <p:txBody>
          <a:bodyPr wrap="none" anchor="ctr"/>
          <a:lstStyle/>
          <a:p>
            <a:endParaRPr lang="en-US"/>
          </a:p>
        </p:txBody>
      </p:sp>
      <p:sp>
        <p:nvSpPr>
          <p:cNvPr id="73775" name="AutoShape 47"/>
          <p:cNvSpPr>
            <a:spLocks noChangeArrowheads="1"/>
          </p:cNvSpPr>
          <p:nvPr/>
        </p:nvSpPr>
        <p:spPr bwMode="auto">
          <a:xfrm>
            <a:off x="6324600" y="6484938"/>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sp>
        <p:nvSpPr>
          <p:cNvPr id="73776" name="AutoShape 48"/>
          <p:cNvSpPr>
            <a:spLocks noChangeArrowheads="1"/>
          </p:cNvSpPr>
          <p:nvPr/>
        </p:nvSpPr>
        <p:spPr bwMode="auto">
          <a:xfrm>
            <a:off x="6629400" y="6484938"/>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sp>
        <p:nvSpPr>
          <p:cNvPr id="73777" name="AutoShape 49"/>
          <p:cNvSpPr>
            <a:spLocks noChangeArrowheads="1"/>
          </p:cNvSpPr>
          <p:nvPr/>
        </p:nvSpPr>
        <p:spPr bwMode="auto">
          <a:xfrm>
            <a:off x="2549525" y="6489700"/>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sp>
        <p:nvSpPr>
          <p:cNvPr id="73778" name="AutoShape 50"/>
          <p:cNvSpPr>
            <a:spLocks noChangeArrowheads="1"/>
          </p:cNvSpPr>
          <p:nvPr/>
        </p:nvSpPr>
        <p:spPr bwMode="auto">
          <a:xfrm>
            <a:off x="5962650" y="6491288"/>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sp>
        <p:nvSpPr>
          <p:cNvPr id="73779" name="AutoShape 51"/>
          <p:cNvSpPr>
            <a:spLocks noChangeArrowheads="1"/>
          </p:cNvSpPr>
          <p:nvPr/>
        </p:nvSpPr>
        <p:spPr bwMode="auto">
          <a:xfrm>
            <a:off x="2224088" y="6470650"/>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sp>
        <p:nvSpPr>
          <p:cNvPr id="73780" name="AutoShape 52"/>
          <p:cNvSpPr>
            <a:spLocks noChangeArrowheads="1"/>
          </p:cNvSpPr>
          <p:nvPr/>
        </p:nvSpPr>
        <p:spPr bwMode="auto">
          <a:xfrm>
            <a:off x="1843088" y="6478588"/>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pic>
        <p:nvPicPr>
          <p:cNvPr id="73783" name="Picture 55" descr="bd16580_"/>
          <p:cNvPicPr>
            <a:picLocks noGrp="1" noChangeAspect="1" noChangeArrowheads="1"/>
          </p:cNvPicPr>
          <p:nvPr>
            <p:ph sz="half" idx="2"/>
          </p:nvPr>
        </p:nvPicPr>
        <p:blipFill>
          <a:blip r:embed="rId3"/>
          <a:srcRect/>
          <a:stretch>
            <a:fillRect/>
          </a:stretch>
        </p:blipFill>
        <p:spPr>
          <a:xfrm>
            <a:off x="3962400" y="3810000"/>
            <a:ext cx="504825" cy="933450"/>
          </a:xfrm>
          <a:noFill/>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lide Number Placeholder 5"/>
          <p:cNvSpPr>
            <a:spLocks noGrp="1"/>
          </p:cNvSpPr>
          <p:nvPr>
            <p:ph type="sldNum" sz="quarter" idx="12"/>
          </p:nvPr>
        </p:nvSpPr>
        <p:spPr/>
        <p:txBody>
          <a:bodyPr/>
          <a:lstStyle/>
          <a:p>
            <a:fld id="{E5E681F0-97C4-4F88-968F-0E4D57959959}" type="slidenum">
              <a:rPr lang="en-US"/>
              <a:pPr/>
              <a:t>89</a:t>
            </a:fld>
            <a:endParaRPr lang="en-US"/>
          </a:p>
        </p:txBody>
      </p:sp>
      <p:sp>
        <p:nvSpPr>
          <p:cNvPr id="310321" name="AutoShape 49"/>
          <p:cNvSpPr>
            <a:spLocks noChangeArrowheads="1"/>
          </p:cNvSpPr>
          <p:nvPr/>
        </p:nvSpPr>
        <p:spPr bwMode="auto">
          <a:xfrm>
            <a:off x="4343400" y="4038600"/>
            <a:ext cx="228600" cy="685800"/>
          </a:xfrm>
          <a:prstGeom prst="downArrow">
            <a:avLst>
              <a:gd name="adj1" fmla="val 50000"/>
              <a:gd name="adj2" fmla="val 75000"/>
            </a:avLst>
          </a:prstGeom>
          <a:solidFill>
            <a:srgbClr val="FF00FF"/>
          </a:solidFill>
          <a:ln w="9525">
            <a:noFill/>
            <a:miter lim="800000"/>
            <a:headEnd/>
            <a:tailEnd/>
          </a:ln>
          <a:effectLst/>
        </p:spPr>
        <p:txBody>
          <a:bodyPr wrap="none" anchor="ctr"/>
          <a:lstStyle/>
          <a:p>
            <a:endParaRPr lang="en-US"/>
          </a:p>
        </p:txBody>
      </p:sp>
      <p:sp>
        <p:nvSpPr>
          <p:cNvPr id="310275" name="Rectangle 3"/>
          <p:cNvSpPr>
            <a:spLocks noGrp="1" noChangeArrowheads="1"/>
          </p:cNvSpPr>
          <p:nvPr>
            <p:ph type="body" idx="1"/>
          </p:nvPr>
        </p:nvSpPr>
        <p:spPr>
          <a:xfrm>
            <a:off x="533400" y="990600"/>
            <a:ext cx="7239000" cy="2590800"/>
          </a:xfrm>
        </p:spPr>
        <p:txBody>
          <a:bodyPr/>
          <a:lstStyle/>
          <a:p>
            <a:pPr algn="just">
              <a:lnSpc>
                <a:spcPct val="80000"/>
              </a:lnSpc>
              <a:buFontTx/>
              <a:buNone/>
            </a:pPr>
            <a:r>
              <a:rPr lang="en-US" sz="2800" dirty="0" smtClean="0"/>
              <a:t>		</a:t>
            </a:r>
            <a:r>
              <a:rPr lang="en-US" sz="2800" b="1" dirty="0" smtClean="0"/>
              <a:t>The </a:t>
            </a:r>
            <a:r>
              <a:rPr lang="en-US" sz="2400" b="1" dirty="0">
                <a:solidFill>
                  <a:srgbClr val="009900"/>
                </a:solidFill>
                <a:latin typeface="Arial" charset="0"/>
              </a:rPr>
              <a:t>SUBSTRUCTURE</a:t>
            </a:r>
            <a:r>
              <a:rPr lang="en-US" sz="2800" b="1" dirty="0"/>
              <a:t> transmits all these </a:t>
            </a:r>
            <a:r>
              <a:rPr lang="en-US" sz="2800" b="1" dirty="0" smtClean="0"/>
              <a:t>loads and </a:t>
            </a:r>
            <a:r>
              <a:rPr lang="en-US" sz="2800" b="1" dirty="0"/>
              <a:t>the substructure dead load to the </a:t>
            </a:r>
            <a:r>
              <a:rPr lang="en-US" sz="2400" b="1" dirty="0" smtClean="0">
                <a:solidFill>
                  <a:schemeClr val="tx2"/>
                </a:solidFill>
                <a:latin typeface="Arial" charset="0"/>
              </a:rPr>
              <a:t>EARTH</a:t>
            </a:r>
            <a:r>
              <a:rPr lang="en-US" sz="2800" b="1" dirty="0" smtClean="0"/>
              <a:t>. The </a:t>
            </a:r>
            <a:r>
              <a:rPr lang="en-US" sz="2400" b="1" dirty="0">
                <a:latin typeface="Arial" charset="0"/>
              </a:rPr>
              <a:t>EARTH</a:t>
            </a:r>
            <a:r>
              <a:rPr lang="en-US" sz="2800" b="1" dirty="0"/>
              <a:t> supports the bridge and all its </a:t>
            </a:r>
            <a:r>
              <a:rPr lang="en-US" sz="2800" b="1" dirty="0" smtClean="0"/>
              <a:t>loads. It’s </a:t>
            </a:r>
            <a:r>
              <a:rPr lang="en-US" sz="2800" b="1" dirty="0"/>
              <a:t>all about </a:t>
            </a:r>
            <a:r>
              <a:rPr lang="en-US" sz="2800" b="1" dirty="0">
                <a:latin typeface="Arial" charset="0"/>
              </a:rPr>
              <a:t>LOAD PATHS.</a:t>
            </a:r>
          </a:p>
        </p:txBody>
      </p:sp>
      <p:sp>
        <p:nvSpPr>
          <p:cNvPr id="310276" name="Rectangle 4"/>
          <p:cNvSpPr>
            <a:spLocks noChangeArrowheads="1"/>
          </p:cNvSpPr>
          <p:nvPr/>
        </p:nvSpPr>
        <p:spPr bwMode="auto">
          <a:xfrm>
            <a:off x="2057400" y="5181600"/>
            <a:ext cx="381000" cy="1295400"/>
          </a:xfrm>
          <a:prstGeom prst="rect">
            <a:avLst/>
          </a:prstGeom>
          <a:solidFill>
            <a:srgbClr val="C2A8A4"/>
          </a:solidFill>
          <a:ln w="9525">
            <a:solidFill>
              <a:schemeClr val="tx1"/>
            </a:solidFill>
            <a:miter lim="800000"/>
            <a:headEnd/>
            <a:tailEnd/>
          </a:ln>
          <a:effectLst/>
        </p:spPr>
        <p:txBody>
          <a:bodyPr wrap="none" anchor="ctr"/>
          <a:lstStyle/>
          <a:p>
            <a:endParaRPr lang="en-US"/>
          </a:p>
        </p:txBody>
      </p:sp>
      <p:sp>
        <p:nvSpPr>
          <p:cNvPr id="310277" name="Rectangle 5"/>
          <p:cNvSpPr>
            <a:spLocks noChangeArrowheads="1"/>
          </p:cNvSpPr>
          <p:nvPr/>
        </p:nvSpPr>
        <p:spPr bwMode="auto">
          <a:xfrm>
            <a:off x="6172200" y="5181600"/>
            <a:ext cx="381000" cy="1295400"/>
          </a:xfrm>
          <a:prstGeom prst="rect">
            <a:avLst/>
          </a:prstGeom>
          <a:solidFill>
            <a:srgbClr val="C2A8A4"/>
          </a:solidFill>
          <a:ln w="9525">
            <a:solidFill>
              <a:schemeClr val="tx1"/>
            </a:solidFill>
            <a:miter lim="800000"/>
            <a:headEnd/>
            <a:tailEnd/>
          </a:ln>
          <a:effectLst/>
        </p:spPr>
        <p:txBody>
          <a:bodyPr wrap="none" anchor="ctr"/>
          <a:lstStyle/>
          <a:p>
            <a:endParaRPr lang="en-US"/>
          </a:p>
        </p:txBody>
      </p:sp>
      <p:sp>
        <p:nvSpPr>
          <p:cNvPr id="310278" name="Rectangle 6"/>
          <p:cNvSpPr>
            <a:spLocks noChangeArrowheads="1"/>
          </p:cNvSpPr>
          <p:nvPr/>
        </p:nvSpPr>
        <p:spPr bwMode="auto">
          <a:xfrm>
            <a:off x="2057400" y="4724400"/>
            <a:ext cx="4495800" cy="76200"/>
          </a:xfrm>
          <a:prstGeom prst="rect">
            <a:avLst/>
          </a:prstGeom>
          <a:solidFill>
            <a:srgbClr val="996633"/>
          </a:solidFill>
          <a:ln w="9525">
            <a:solidFill>
              <a:schemeClr val="tx1"/>
            </a:solidFill>
            <a:miter lim="800000"/>
            <a:headEnd/>
            <a:tailEnd/>
          </a:ln>
          <a:effectLst/>
        </p:spPr>
        <p:txBody>
          <a:bodyPr wrap="none" anchor="ctr"/>
          <a:lstStyle/>
          <a:p>
            <a:pPr algn="ctr" eaLnBrk="1" hangingPunct="1"/>
            <a:endParaRPr lang="en-US" sz="2400">
              <a:latin typeface="Times New Roman" pitchFamily="28" charset="0"/>
            </a:endParaRPr>
          </a:p>
        </p:txBody>
      </p:sp>
      <p:sp>
        <p:nvSpPr>
          <p:cNvPr id="310279" name="Freeform 7"/>
          <p:cNvSpPr>
            <a:spLocks/>
          </p:cNvSpPr>
          <p:nvPr/>
        </p:nvSpPr>
        <p:spPr bwMode="auto">
          <a:xfrm>
            <a:off x="2514600" y="5867400"/>
            <a:ext cx="3657600" cy="241300"/>
          </a:xfrm>
          <a:custGeom>
            <a:avLst/>
            <a:gdLst/>
            <a:ahLst/>
            <a:cxnLst>
              <a:cxn ang="0">
                <a:pos x="0" y="152"/>
              </a:cxn>
              <a:cxn ang="0">
                <a:pos x="192" y="8"/>
              </a:cxn>
              <a:cxn ang="0">
                <a:pos x="384" y="104"/>
              </a:cxn>
              <a:cxn ang="0">
                <a:pos x="624" y="8"/>
              </a:cxn>
              <a:cxn ang="0">
                <a:pos x="912" y="104"/>
              </a:cxn>
              <a:cxn ang="0">
                <a:pos x="1200" y="8"/>
              </a:cxn>
              <a:cxn ang="0">
                <a:pos x="1440" y="104"/>
              </a:cxn>
              <a:cxn ang="0">
                <a:pos x="1632" y="8"/>
              </a:cxn>
              <a:cxn ang="0">
                <a:pos x="1920" y="104"/>
              </a:cxn>
              <a:cxn ang="0">
                <a:pos x="2016" y="56"/>
              </a:cxn>
              <a:cxn ang="0">
                <a:pos x="2208" y="104"/>
              </a:cxn>
              <a:cxn ang="0">
                <a:pos x="2304" y="152"/>
              </a:cxn>
            </a:cxnLst>
            <a:rect l="0" t="0" r="r" b="b"/>
            <a:pathLst>
              <a:path w="2304" h="152">
                <a:moveTo>
                  <a:pt x="0" y="152"/>
                </a:moveTo>
                <a:cubicBezTo>
                  <a:pt x="64" y="84"/>
                  <a:pt x="128" y="16"/>
                  <a:pt x="192" y="8"/>
                </a:cubicBezTo>
                <a:cubicBezTo>
                  <a:pt x="256" y="0"/>
                  <a:pt x="312" y="104"/>
                  <a:pt x="384" y="104"/>
                </a:cubicBezTo>
                <a:cubicBezTo>
                  <a:pt x="456" y="104"/>
                  <a:pt x="536" y="8"/>
                  <a:pt x="624" y="8"/>
                </a:cubicBezTo>
                <a:cubicBezTo>
                  <a:pt x="712" y="8"/>
                  <a:pt x="816" y="104"/>
                  <a:pt x="912" y="104"/>
                </a:cubicBezTo>
                <a:cubicBezTo>
                  <a:pt x="1008" y="104"/>
                  <a:pt x="1112" y="8"/>
                  <a:pt x="1200" y="8"/>
                </a:cubicBezTo>
                <a:cubicBezTo>
                  <a:pt x="1288" y="8"/>
                  <a:pt x="1368" y="104"/>
                  <a:pt x="1440" y="104"/>
                </a:cubicBezTo>
                <a:cubicBezTo>
                  <a:pt x="1512" y="104"/>
                  <a:pt x="1552" y="8"/>
                  <a:pt x="1632" y="8"/>
                </a:cubicBezTo>
                <a:cubicBezTo>
                  <a:pt x="1712" y="8"/>
                  <a:pt x="1856" y="96"/>
                  <a:pt x="1920" y="104"/>
                </a:cubicBezTo>
                <a:cubicBezTo>
                  <a:pt x="1984" y="112"/>
                  <a:pt x="1968" y="56"/>
                  <a:pt x="2016" y="56"/>
                </a:cubicBezTo>
                <a:cubicBezTo>
                  <a:pt x="2064" y="56"/>
                  <a:pt x="2160" y="88"/>
                  <a:pt x="2208" y="104"/>
                </a:cubicBezTo>
                <a:cubicBezTo>
                  <a:pt x="2256" y="120"/>
                  <a:pt x="2296" y="104"/>
                  <a:pt x="2304" y="152"/>
                </a:cubicBezTo>
              </a:path>
            </a:pathLst>
          </a:custGeom>
          <a:noFill/>
          <a:ln w="9525" cap="flat" cmpd="sng">
            <a:solidFill>
              <a:srgbClr val="0066FF"/>
            </a:solidFill>
            <a:prstDash val="solid"/>
            <a:miter lim="800000"/>
            <a:headEnd type="none" w="med" len="med"/>
            <a:tailEnd type="none" w="med" len="med"/>
          </a:ln>
          <a:effectLst/>
        </p:spPr>
        <p:txBody>
          <a:bodyPr wrap="none"/>
          <a:lstStyle/>
          <a:p>
            <a:endParaRPr lang="en-US"/>
          </a:p>
        </p:txBody>
      </p:sp>
      <p:sp>
        <p:nvSpPr>
          <p:cNvPr id="310280" name="Line 8"/>
          <p:cNvSpPr>
            <a:spLocks noChangeShapeType="1"/>
          </p:cNvSpPr>
          <p:nvPr/>
        </p:nvSpPr>
        <p:spPr bwMode="auto">
          <a:xfrm>
            <a:off x="6553200" y="4724400"/>
            <a:ext cx="2209800" cy="0"/>
          </a:xfrm>
          <a:prstGeom prst="line">
            <a:avLst/>
          </a:prstGeom>
          <a:noFill/>
          <a:ln w="9525">
            <a:solidFill>
              <a:schemeClr val="tx1"/>
            </a:solidFill>
            <a:miter lim="800000"/>
            <a:headEnd/>
            <a:tailEnd/>
          </a:ln>
          <a:effectLst/>
        </p:spPr>
        <p:txBody>
          <a:bodyPr wrap="none"/>
          <a:lstStyle/>
          <a:p>
            <a:endParaRPr lang="en-US"/>
          </a:p>
        </p:txBody>
      </p:sp>
      <p:sp>
        <p:nvSpPr>
          <p:cNvPr id="310281" name="Line 9"/>
          <p:cNvSpPr>
            <a:spLocks noChangeShapeType="1"/>
          </p:cNvSpPr>
          <p:nvPr/>
        </p:nvSpPr>
        <p:spPr bwMode="auto">
          <a:xfrm flipH="1">
            <a:off x="762000" y="4724400"/>
            <a:ext cx="1295400" cy="0"/>
          </a:xfrm>
          <a:prstGeom prst="line">
            <a:avLst/>
          </a:prstGeom>
          <a:noFill/>
          <a:ln w="9525">
            <a:solidFill>
              <a:schemeClr val="tx1"/>
            </a:solidFill>
            <a:miter lim="800000"/>
            <a:headEnd/>
            <a:tailEnd/>
          </a:ln>
          <a:effectLst/>
        </p:spPr>
        <p:txBody>
          <a:bodyPr wrap="none"/>
          <a:lstStyle/>
          <a:p>
            <a:endParaRPr lang="en-US"/>
          </a:p>
        </p:txBody>
      </p:sp>
      <p:sp>
        <p:nvSpPr>
          <p:cNvPr id="310282" name="Line 10"/>
          <p:cNvSpPr>
            <a:spLocks noChangeShapeType="1"/>
          </p:cNvSpPr>
          <p:nvPr/>
        </p:nvSpPr>
        <p:spPr bwMode="auto">
          <a:xfrm>
            <a:off x="20574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310283" name="Line 11"/>
          <p:cNvSpPr>
            <a:spLocks noChangeShapeType="1"/>
          </p:cNvSpPr>
          <p:nvPr/>
        </p:nvSpPr>
        <p:spPr bwMode="auto">
          <a:xfrm>
            <a:off x="65532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310284" name="Line 12"/>
          <p:cNvSpPr>
            <a:spLocks noChangeShapeType="1"/>
          </p:cNvSpPr>
          <p:nvPr/>
        </p:nvSpPr>
        <p:spPr bwMode="auto">
          <a:xfrm>
            <a:off x="2438400" y="5181600"/>
            <a:ext cx="3733800" cy="0"/>
          </a:xfrm>
          <a:prstGeom prst="line">
            <a:avLst/>
          </a:prstGeom>
          <a:noFill/>
          <a:ln w="9525">
            <a:solidFill>
              <a:schemeClr val="tx1"/>
            </a:solidFill>
            <a:miter lim="800000"/>
            <a:headEnd/>
            <a:tailEnd/>
          </a:ln>
          <a:effectLst/>
        </p:spPr>
        <p:txBody>
          <a:bodyPr wrap="none"/>
          <a:lstStyle/>
          <a:p>
            <a:endParaRPr lang="en-US"/>
          </a:p>
        </p:txBody>
      </p:sp>
      <p:sp>
        <p:nvSpPr>
          <p:cNvPr id="310285" name="Line 13"/>
          <p:cNvSpPr>
            <a:spLocks noChangeShapeType="1"/>
          </p:cNvSpPr>
          <p:nvPr/>
        </p:nvSpPr>
        <p:spPr bwMode="auto">
          <a:xfrm>
            <a:off x="44958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310286" name="Line 14"/>
          <p:cNvSpPr>
            <a:spLocks noChangeShapeType="1"/>
          </p:cNvSpPr>
          <p:nvPr/>
        </p:nvSpPr>
        <p:spPr bwMode="auto">
          <a:xfrm>
            <a:off x="34290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310287" name="Line 15"/>
          <p:cNvSpPr>
            <a:spLocks noChangeShapeType="1"/>
          </p:cNvSpPr>
          <p:nvPr/>
        </p:nvSpPr>
        <p:spPr bwMode="auto">
          <a:xfrm>
            <a:off x="27432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310288" name="Line 16"/>
          <p:cNvSpPr>
            <a:spLocks noChangeShapeType="1"/>
          </p:cNvSpPr>
          <p:nvPr/>
        </p:nvSpPr>
        <p:spPr bwMode="auto">
          <a:xfrm>
            <a:off x="51816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310289" name="Line 17"/>
          <p:cNvSpPr>
            <a:spLocks noChangeShapeType="1"/>
          </p:cNvSpPr>
          <p:nvPr/>
        </p:nvSpPr>
        <p:spPr bwMode="auto">
          <a:xfrm>
            <a:off x="58674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310290" name="Line 18"/>
          <p:cNvSpPr>
            <a:spLocks noChangeShapeType="1"/>
          </p:cNvSpPr>
          <p:nvPr/>
        </p:nvSpPr>
        <p:spPr bwMode="auto">
          <a:xfrm>
            <a:off x="20574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310291" name="Line 19"/>
          <p:cNvSpPr>
            <a:spLocks noChangeShapeType="1"/>
          </p:cNvSpPr>
          <p:nvPr/>
        </p:nvSpPr>
        <p:spPr bwMode="auto">
          <a:xfrm>
            <a:off x="27432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310292" name="Line 20"/>
          <p:cNvSpPr>
            <a:spLocks noChangeShapeType="1"/>
          </p:cNvSpPr>
          <p:nvPr/>
        </p:nvSpPr>
        <p:spPr bwMode="auto">
          <a:xfrm>
            <a:off x="34290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310293" name="Line 21"/>
          <p:cNvSpPr>
            <a:spLocks noChangeShapeType="1"/>
          </p:cNvSpPr>
          <p:nvPr/>
        </p:nvSpPr>
        <p:spPr bwMode="auto">
          <a:xfrm flipH="1">
            <a:off x="51816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310294" name="Line 22"/>
          <p:cNvSpPr>
            <a:spLocks noChangeShapeType="1"/>
          </p:cNvSpPr>
          <p:nvPr/>
        </p:nvSpPr>
        <p:spPr bwMode="auto">
          <a:xfrm flipH="1">
            <a:off x="44958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310295" name="Line 23"/>
          <p:cNvSpPr>
            <a:spLocks noChangeShapeType="1"/>
          </p:cNvSpPr>
          <p:nvPr/>
        </p:nvSpPr>
        <p:spPr bwMode="auto">
          <a:xfrm flipH="1">
            <a:off x="5867400" y="4800600"/>
            <a:ext cx="685800" cy="381000"/>
          </a:xfrm>
          <a:prstGeom prst="line">
            <a:avLst/>
          </a:prstGeom>
          <a:noFill/>
          <a:ln w="9525">
            <a:solidFill>
              <a:schemeClr val="tx1"/>
            </a:solidFill>
            <a:miter lim="800000"/>
            <a:headEnd/>
            <a:tailEnd/>
          </a:ln>
          <a:effectLst/>
        </p:spPr>
        <p:txBody>
          <a:bodyPr wrap="none"/>
          <a:lstStyle/>
          <a:p>
            <a:endParaRPr lang="en-US"/>
          </a:p>
        </p:txBody>
      </p:sp>
      <p:sp>
        <p:nvSpPr>
          <p:cNvPr id="310296" name="Line 24"/>
          <p:cNvSpPr>
            <a:spLocks noChangeShapeType="1"/>
          </p:cNvSpPr>
          <p:nvPr/>
        </p:nvSpPr>
        <p:spPr bwMode="auto">
          <a:xfrm>
            <a:off x="4114800" y="4800600"/>
            <a:ext cx="0" cy="381000"/>
          </a:xfrm>
          <a:prstGeom prst="line">
            <a:avLst/>
          </a:prstGeom>
          <a:noFill/>
          <a:ln w="9525">
            <a:solidFill>
              <a:schemeClr val="tx1"/>
            </a:solidFill>
            <a:miter lim="800000"/>
            <a:headEnd/>
            <a:tailEnd/>
          </a:ln>
          <a:effectLst/>
        </p:spPr>
        <p:txBody>
          <a:bodyPr wrap="none"/>
          <a:lstStyle/>
          <a:p>
            <a:endParaRPr lang="en-US"/>
          </a:p>
        </p:txBody>
      </p:sp>
      <p:sp>
        <p:nvSpPr>
          <p:cNvPr id="310297" name="Line 25"/>
          <p:cNvSpPr>
            <a:spLocks noChangeShapeType="1"/>
          </p:cNvSpPr>
          <p:nvPr/>
        </p:nvSpPr>
        <p:spPr bwMode="auto">
          <a:xfrm>
            <a:off x="4114800" y="4800600"/>
            <a:ext cx="381000" cy="381000"/>
          </a:xfrm>
          <a:prstGeom prst="line">
            <a:avLst/>
          </a:prstGeom>
          <a:noFill/>
          <a:ln w="9525">
            <a:solidFill>
              <a:schemeClr val="tx1"/>
            </a:solidFill>
            <a:miter lim="800000"/>
            <a:headEnd/>
            <a:tailEnd/>
          </a:ln>
          <a:effectLst/>
        </p:spPr>
        <p:txBody>
          <a:bodyPr wrap="none"/>
          <a:lstStyle/>
          <a:p>
            <a:endParaRPr lang="en-US"/>
          </a:p>
        </p:txBody>
      </p:sp>
      <p:sp>
        <p:nvSpPr>
          <p:cNvPr id="310298" name="Line 26"/>
          <p:cNvSpPr>
            <a:spLocks noChangeShapeType="1"/>
          </p:cNvSpPr>
          <p:nvPr/>
        </p:nvSpPr>
        <p:spPr bwMode="auto">
          <a:xfrm flipV="1">
            <a:off x="4114800" y="4800600"/>
            <a:ext cx="381000" cy="381000"/>
          </a:xfrm>
          <a:prstGeom prst="line">
            <a:avLst/>
          </a:prstGeom>
          <a:noFill/>
          <a:ln w="9525">
            <a:solidFill>
              <a:schemeClr val="tx1"/>
            </a:solidFill>
            <a:miter lim="800000"/>
            <a:headEnd/>
            <a:tailEnd/>
          </a:ln>
          <a:effectLst/>
        </p:spPr>
        <p:txBody>
          <a:bodyPr wrap="none"/>
          <a:lstStyle/>
          <a:p>
            <a:endParaRPr lang="en-US"/>
          </a:p>
        </p:txBody>
      </p:sp>
      <p:sp>
        <p:nvSpPr>
          <p:cNvPr id="310299" name="Line 27"/>
          <p:cNvSpPr>
            <a:spLocks noChangeShapeType="1"/>
          </p:cNvSpPr>
          <p:nvPr/>
        </p:nvSpPr>
        <p:spPr bwMode="auto">
          <a:xfrm flipH="1">
            <a:off x="6019800" y="4114800"/>
            <a:ext cx="533400" cy="609600"/>
          </a:xfrm>
          <a:prstGeom prst="line">
            <a:avLst/>
          </a:prstGeom>
          <a:noFill/>
          <a:ln w="9525">
            <a:solidFill>
              <a:schemeClr val="tx1"/>
            </a:solidFill>
            <a:miter lim="800000"/>
            <a:headEnd/>
            <a:tailEnd type="triangle" w="med" len="med"/>
          </a:ln>
          <a:effectLst/>
        </p:spPr>
        <p:txBody>
          <a:bodyPr wrap="none"/>
          <a:lstStyle/>
          <a:p>
            <a:endParaRPr lang="en-US"/>
          </a:p>
        </p:txBody>
      </p:sp>
      <p:sp>
        <p:nvSpPr>
          <p:cNvPr id="310300" name="Line 28"/>
          <p:cNvSpPr>
            <a:spLocks noChangeShapeType="1"/>
          </p:cNvSpPr>
          <p:nvPr/>
        </p:nvSpPr>
        <p:spPr bwMode="auto">
          <a:xfrm>
            <a:off x="6553200" y="4114800"/>
            <a:ext cx="381000" cy="0"/>
          </a:xfrm>
          <a:prstGeom prst="line">
            <a:avLst/>
          </a:prstGeom>
          <a:noFill/>
          <a:ln w="9525">
            <a:solidFill>
              <a:schemeClr val="tx1"/>
            </a:solidFill>
            <a:miter lim="800000"/>
            <a:headEnd/>
            <a:tailEnd/>
          </a:ln>
          <a:effectLst/>
        </p:spPr>
        <p:txBody>
          <a:bodyPr wrap="none"/>
          <a:lstStyle/>
          <a:p>
            <a:endParaRPr lang="en-US"/>
          </a:p>
        </p:txBody>
      </p:sp>
      <p:sp>
        <p:nvSpPr>
          <p:cNvPr id="310302" name="Text Box 30"/>
          <p:cNvSpPr txBox="1">
            <a:spLocks noChangeArrowheads="1"/>
          </p:cNvSpPr>
          <p:nvPr/>
        </p:nvSpPr>
        <p:spPr bwMode="auto">
          <a:xfrm>
            <a:off x="6934200" y="3962400"/>
            <a:ext cx="827088" cy="457200"/>
          </a:xfrm>
          <a:prstGeom prst="rect">
            <a:avLst/>
          </a:prstGeom>
          <a:noFill/>
          <a:ln w="9525">
            <a:noFill/>
            <a:miter lim="800000"/>
            <a:headEnd/>
            <a:tailEnd/>
          </a:ln>
          <a:effectLst/>
        </p:spPr>
        <p:txBody>
          <a:bodyPr wrap="none">
            <a:spAutoFit/>
          </a:bodyPr>
          <a:lstStyle/>
          <a:p>
            <a:pPr eaLnBrk="1" hangingPunct="1"/>
            <a:r>
              <a:rPr lang="en-US" sz="2400">
                <a:latin typeface="Times New Roman" pitchFamily="28" charset="0"/>
              </a:rPr>
              <a:t>Deck</a:t>
            </a:r>
          </a:p>
        </p:txBody>
      </p:sp>
      <p:sp>
        <p:nvSpPr>
          <p:cNvPr id="310303" name="Line 31"/>
          <p:cNvSpPr>
            <a:spLocks noChangeShapeType="1"/>
          </p:cNvSpPr>
          <p:nvPr/>
        </p:nvSpPr>
        <p:spPr bwMode="auto">
          <a:xfrm flipV="1">
            <a:off x="3200400" y="5181600"/>
            <a:ext cx="381000" cy="381000"/>
          </a:xfrm>
          <a:prstGeom prst="line">
            <a:avLst/>
          </a:prstGeom>
          <a:noFill/>
          <a:ln w="9525">
            <a:solidFill>
              <a:schemeClr val="tx1"/>
            </a:solidFill>
            <a:miter lim="800000"/>
            <a:headEnd/>
            <a:tailEnd type="triangle" w="med" len="med"/>
          </a:ln>
          <a:effectLst/>
        </p:spPr>
        <p:txBody>
          <a:bodyPr wrap="none"/>
          <a:lstStyle/>
          <a:p>
            <a:endParaRPr lang="en-US"/>
          </a:p>
        </p:txBody>
      </p:sp>
      <p:sp>
        <p:nvSpPr>
          <p:cNvPr id="310304" name="Line 32"/>
          <p:cNvSpPr>
            <a:spLocks noChangeShapeType="1"/>
          </p:cNvSpPr>
          <p:nvPr/>
        </p:nvSpPr>
        <p:spPr bwMode="auto">
          <a:xfrm>
            <a:off x="3200400" y="5562600"/>
            <a:ext cx="304800" cy="0"/>
          </a:xfrm>
          <a:prstGeom prst="line">
            <a:avLst/>
          </a:prstGeom>
          <a:noFill/>
          <a:ln w="9525">
            <a:solidFill>
              <a:schemeClr val="tx1"/>
            </a:solidFill>
            <a:miter lim="800000"/>
            <a:headEnd/>
            <a:tailEnd/>
          </a:ln>
          <a:effectLst/>
        </p:spPr>
        <p:txBody>
          <a:bodyPr wrap="none"/>
          <a:lstStyle/>
          <a:p>
            <a:endParaRPr lang="en-US"/>
          </a:p>
        </p:txBody>
      </p:sp>
      <p:sp>
        <p:nvSpPr>
          <p:cNvPr id="310305" name="Text Box 33"/>
          <p:cNvSpPr txBox="1">
            <a:spLocks noChangeArrowheads="1"/>
          </p:cNvSpPr>
          <p:nvPr/>
        </p:nvSpPr>
        <p:spPr bwMode="auto">
          <a:xfrm>
            <a:off x="3440113" y="5334000"/>
            <a:ext cx="1960562" cy="457200"/>
          </a:xfrm>
          <a:prstGeom prst="rect">
            <a:avLst/>
          </a:prstGeom>
          <a:noFill/>
          <a:ln w="9525">
            <a:noFill/>
            <a:miter lim="800000"/>
            <a:headEnd/>
            <a:tailEnd/>
          </a:ln>
          <a:effectLst/>
        </p:spPr>
        <p:txBody>
          <a:bodyPr wrap="none">
            <a:spAutoFit/>
          </a:bodyPr>
          <a:lstStyle/>
          <a:p>
            <a:pPr eaLnBrk="1" hangingPunct="1"/>
            <a:r>
              <a:rPr lang="en-US" sz="2400">
                <a:latin typeface="Times New Roman" pitchFamily="28" charset="0"/>
              </a:rPr>
              <a:t>Superstructure</a:t>
            </a:r>
          </a:p>
        </p:txBody>
      </p:sp>
      <p:sp>
        <p:nvSpPr>
          <p:cNvPr id="310306" name="Line 34"/>
          <p:cNvSpPr>
            <a:spLocks noChangeShapeType="1"/>
          </p:cNvSpPr>
          <p:nvPr/>
        </p:nvSpPr>
        <p:spPr bwMode="auto">
          <a:xfrm flipH="1">
            <a:off x="6553200" y="5334000"/>
            <a:ext cx="457200" cy="228600"/>
          </a:xfrm>
          <a:prstGeom prst="line">
            <a:avLst/>
          </a:prstGeom>
          <a:noFill/>
          <a:ln w="9525">
            <a:solidFill>
              <a:schemeClr val="tx1"/>
            </a:solidFill>
            <a:miter lim="800000"/>
            <a:headEnd/>
            <a:tailEnd type="triangle" w="med" len="med"/>
          </a:ln>
          <a:effectLst/>
        </p:spPr>
        <p:txBody>
          <a:bodyPr wrap="none"/>
          <a:lstStyle/>
          <a:p>
            <a:endParaRPr lang="en-US"/>
          </a:p>
        </p:txBody>
      </p:sp>
      <p:sp>
        <p:nvSpPr>
          <p:cNvPr id="310307" name="Line 35"/>
          <p:cNvSpPr>
            <a:spLocks noChangeShapeType="1"/>
          </p:cNvSpPr>
          <p:nvPr/>
        </p:nvSpPr>
        <p:spPr bwMode="auto">
          <a:xfrm>
            <a:off x="7010400" y="5334000"/>
            <a:ext cx="304800" cy="0"/>
          </a:xfrm>
          <a:prstGeom prst="line">
            <a:avLst/>
          </a:prstGeom>
          <a:noFill/>
          <a:ln w="9525">
            <a:solidFill>
              <a:schemeClr val="tx1"/>
            </a:solidFill>
            <a:miter lim="800000"/>
            <a:headEnd/>
            <a:tailEnd/>
          </a:ln>
          <a:effectLst/>
        </p:spPr>
        <p:txBody>
          <a:bodyPr wrap="none"/>
          <a:lstStyle/>
          <a:p>
            <a:endParaRPr lang="en-US"/>
          </a:p>
        </p:txBody>
      </p:sp>
      <p:sp>
        <p:nvSpPr>
          <p:cNvPr id="310308" name="Text Box 36"/>
          <p:cNvSpPr txBox="1">
            <a:spLocks noChangeArrowheads="1"/>
          </p:cNvSpPr>
          <p:nvPr/>
        </p:nvSpPr>
        <p:spPr bwMode="auto">
          <a:xfrm>
            <a:off x="7239000" y="5105400"/>
            <a:ext cx="1724025" cy="457200"/>
          </a:xfrm>
          <a:prstGeom prst="rect">
            <a:avLst/>
          </a:prstGeom>
          <a:noFill/>
          <a:ln w="9525">
            <a:noFill/>
            <a:miter lim="800000"/>
            <a:headEnd/>
            <a:tailEnd/>
          </a:ln>
          <a:effectLst/>
        </p:spPr>
        <p:txBody>
          <a:bodyPr wrap="none">
            <a:spAutoFit/>
          </a:bodyPr>
          <a:lstStyle/>
          <a:p>
            <a:pPr eaLnBrk="1" hangingPunct="1"/>
            <a:r>
              <a:rPr lang="en-US" sz="2400">
                <a:latin typeface="Times New Roman" pitchFamily="28" charset="0"/>
              </a:rPr>
              <a:t>Substructure</a:t>
            </a:r>
          </a:p>
        </p:txBody>
      </p:sp>
      <p:sp>
        <p:nvSpPr>
          <p:cNvPr id="310309" name="Rectangle 37"/>
          <p:cNvSpPr>
            <a:spLocks noChangeArrowheads="1"/>
          </p:cNvSpPr>
          <p:nvPr/>
        </p:nvSpPr>
        <p:spPr bwMode="auto">
          <a:xfrm>
            <a:off x="1676400" y="6172200"/>
            <a:ext cx="1143000" cy="304800"/>
          </a:xfrm>
          <a:prstGeom prst="rect">
            <a:avLst/>
          </a:prstGeom>
          <a:solidFill>
            <a:srgbClr val="C2A8A4"/>
          </a:solidFill>
          <a:ln w="9525">
            <a:solidFill>
              <a:schemeClr val="tx1"/>
            </a:solidFill>
            <a:miter lim="800000"/>
            <a:headEnd/>
            <a:tailEnd/>
          </a:ln>
          <a:effectLst/>
        </p:spPr>
        <p:txBody>
          <a:bodyPr wrap="none" anchor="ctr"/>
          <a:lstStyle/>
          <a:p>
            <a:endParaRPr lang="en-US"/>
          </a:p>
        </p:txBody>
      </p:sp>
      <p:sp>
        <p:nvSpPr>
          <p:cNvPr id="310310" name="Rectangle 38"/>
          <p:cNvSpPr>
            <a:spLocks noChangeArrowheads="1"/>
          </p:cNvSpPr>
          <p:nvPr/>
        </p:nvSpPr>
        <p:spPr bwMode="auto">
          <a:xfrm>
            <a:off x="5791200" y="6172200"/>
            <a:ext cx="1143000" cy="304800"/>
          </a:xfrm>
          <a:prstGeom prst="rect">
            <a:avLst/>
          </a:prstGeom>
          <a:solidFill>
            <a:srgbClr val="C2A8A4"/>
          </a:solidFill>
          <a:ln w="9525">
            <a:solidFill>
              <a:schemeClr val="tx1"/>
            </a:solidFill>
            <a:miter lim="800000"/>
            <a:headEnd/>
            <a:tailEnd/>
          </a:ln>
          <a:effectLst/>
        </p:spPr>
        <p:txBody>
          <a:bodyPr wrap="none" anchor="ctr"/>
          <a:lstStyle/>
          <a:p>
            <a:endParaRPr lang="en-US"/>
          </a:p>
        </p:txBody>
      </p:sp>
      <p:sp>
        <p:nvSpPr>
          <p:cNvPr id="310311" name="Line 39"/>
          <p:cNvSpPr>
            <a:spLocks noChangeShapeType="1"/>
          </p:cNvSpPr>
          <p:nvPr/>
        </p:nvSpPr>
        <p:spPr bwMode="auto">
          <a:xfrm flipH="1">
            <a:off x="6810375" y="6324600"/>
            <a:ext cx="457200" cy="228600"/>
          </a:xfrm>
          <a:prstGeom prst="line">
            <a:avLst/>
          </a:prstGeom>
          <a:noFill/>
          <a:ln w="9525">
            <a:solidFill>
              <a:schemeClr val="tx1"/>
            </a:solidFill>
            <a:miter lim="800000"/>
            <a:headEnd/>
            <a:tailEnd type="triangle" w="med" len="med"/>
          </a:ln>
          <a:effectLst/>
        </p:spPr>
        <p:txBody>
          <a:bodyPr wrap="none"/>
          <a:lstStyle/>
          <a:p>
            <a:endParaRPr lang="en-US"/>
          </a:p>
        </p:txBody>
      </p:sp>
      <p:sp>
        <p:nvSpPr>
          <p:cNvPr id="310312" name="Text Box 40"/>
          <p:cNvSpPr txBox="1">
            <a:spLocks noChangeArrowheads="1"/>
          </p:cNvSpPr>
          <p:nvPr/>
        </p:nvSpPr>
        <p:spPr bwMode="auto">
          <a:xfrm>
            <a:off x="7496175" y="6096000"/>
            <a:ext cx="842963" cy="457200"/>
          </a:xfrm>
          <a:prstGeom prst="rect">
            <a:avLst/>
          </a:prstGeom>
          <a:noFill/>
          <a:ln w="9525">
            <a:noFill/>
            <a:miter lim="800000"/>
            <a:headEnd/>
            <a:tailEnd/>
          </a:ln>
          <a:effectLst/>
        </p:spPr>
        <p:txBody>
          <a:bodyPr wrap="none">
            <a:spAutoFit/>
          </a:bodyPr>
          <a:lstStyle/>
          <a:p>
            <a:pPr eaLnBrk="1" hangingPunct="1"/>
            <a:r>
              <a:rPr lang="en-US" sz="2400">
                <a:latin typeface="Times New Roman" pitchFamily="28" charset="0"/>
              </a:rPr>
              <a:t>Earth</a:t>
            </a:r>
          </a:p>
        </p:txBody>
      </p:sp>
      <p:sp>
        <p:nvSpPr>
          <p:cNvPr id="310313" name="Line 41"/>
          <p:cNvSpPr>
            <a:spLocks noChangeShapeType="1"/>
          </p:cNvSpPr>
          <p:nvPr/>
        </p:nvSpPr>
        <p:spPr bwMode="auto">
          <a:xfrm>
            <a:off x="7239000" y="6324600"/>
            <a:ext cx="304800" cy="0"/>
          </a:xfrm>
          <a:prstGeom prst="line">
            <a:avLst/>
          </a:prstGeom>
          <a:noFill/>
          <a:ln w="9525">
            <a:solidFill>
              <a:schemeClr val="tx1"/>
            </a:solidFill>
            <a:miter lim="800000"/>
            <a:headEnd/>
            <a:tailEnd/>
          </a:ln>
          <a:effectLst/>
        </p:spPr>
        <p:txBody>
          <a:bodyPr wrap="none"/>
          <a:lstStyle/>
          <a:p>
            <a:endParaRPr lang="en-US"/>
          </a:p>
        </p:txBody>
      </p:sp>
      <p:sp>
        <p:nvSpPr>
          <p:cNvPr id="310314" name="AutoShape 42"/>
          <p:cNvSpPr>
            <a:spLocks noChangeArrowheads="1"/>
          </p:cNvSpPr>
          <p:nvPr/>
        </p:nvSpPr>
        <p:spPr bwMode="auto">
          <a:xfrm>
            <a:off x="6400800" y="6477000"/>
            <a:ext cx="76200" cy="381000"/>
          </a:xfrm>
          <a:prstGeom prst="downArrow">
            <a:avLst>
              <a:gd name="adj1" fmla="val 50000"/>
              <a:gd name="adj2" fmla="val 125000"/>
            </a:avLst>
          </a:prstGeom>
          <a:noFill/>
          <a:ln w="9525">
            <a:noFill/>
            <a:miter lim="800000"/>
            <a:headEnd/>
            <a:tailEnd/>
          </a:ln>
          <a:effectLst/>
        </p:spPr>
        <p:txBody>
          <a:bodyPr wrap="none" anchor="ctr"/>
          <a:lstStyle/>
          <a:p>
            <a:endParaRPr lang="en-US"/>
          </a:p>
        </p:txBody>
      </p:sp>
      <p:sp>
        <p:nvSpPr>
          <p:cNvPr id="310315" name="AutoShape 43"/>
          <p:cNvSpPr>
            <a:spLocks noChangeArrowheads="1"/>
          </p:cNvSpPr>
          <p:nvPr/>
        </p:nvSpPr>
        <p:spPr bwMode="auto">
          <a:xfrm>
            <a:off x="6324600" y="6484938"/>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sp>
        <p:nvSpPr>
          <p:cNvPr id="310316" name="AutoShape 44"/>
          <p:cNvSpPr>
            <a:spLocks noChangeArrowheads="1"/>
          </p:cNvSpPr>
          <p:nvPr/>
        </p:nvSpPr>
        <p:spPr bwMode="auto">
          <a:xfrm>
            <a:off x="6629400" y="6484938"/>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sp>
        <p:nvSpPr>
          <p:cNvPr id="310317" name="AutoShape 45"/>
          <p:cNvSpPr>
            <a:spLocks noChangeArrowheads="1"/>
          </p:cNvSpPr>
          <p:nvPr/>
        </p:nvSpPr>
        <p:spPr bwMode="auto">
          <a:xfrm>
            <a:off x="2549525" y="6489700"/>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sp>
        <p:nvSpPr>
          <p:cNvPr id="310318" name="AutoShape 46"/>
          <p:cNvSpPr>
            <a:spLocks noChangeArrowheads="1"/>
          </p:cNvSpPr>
          <p:nvPr/>
        </p:nvSpPr>
        <p:spPr bwMode="auto">
          <a:xfrm>
            <a:off x="5962650" y="6491288"/>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sp>
        <p:nvSpPr>
          <p:cNvPr id="310319" name="AutoShape 47"/>
          <p:cNvSpPr>
            <a:spLocks noChangeArrowheads="1"/>
          </p:cNvSpPr>
          <p:nvPr/>
        </p:nvSpPr>
        <p:spPr bwMode="auto">
          <a:xfrm>
            <a:off x="2224088" y="6470650"/>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sp>
        <p:nvSpPr>
          <p:cNvPr id="310320" name="AutoShape 48"/>
          <p:cNvSpPr>
            <a:spLocks noChangeArrowheads="1"/>
          </p:cNvSpPr>
          <p:nvPr/>
        </p:nvSpPr>
        <p:spPr bwMode="auto">
          <a:xfrm>
            <a:off x="1843088" y="6478588"/>
            <a:ext cx="76200" cy="304800"/>
          </a:xfrm>
          <a:prstGeom prst="downArrow">
            <a:avLst>
              <a:gd name="adj1" fmla="val 50000"/>
              <a:gd name="adj2" fmla="val 100000"/>
            </a:avLst>
          </a:prstGeom>
          <a:noFill/>
          <a:ln w="9525">
            <a:solidFill>
              <a:schemeClr val="tx1"/>
            </a:solidFill>
            <a:miter lim="800000"/>
            <a:headEnd/>
            <a:tailEnd/>
          </a:ln>
          <a:effectLst/>
        </p:spPr>
        <p:txBody>
          <a:bodyPr wrap="none" anchor="ctr"/>
          <a:lstStyle/>
          <a:p>
            <a:endParaRPr lang="en-US"/>
          </a:p>
        </p:txBody>
      </p:sp>
      <p:sp>
        <p:nvSpPr>
          <p:cNvPr id="310323" name="AutoShape 51"/>
          <p:cNvSpPr>
            <a:spLocks noChangeArrowheads="1"/>
          </p:cNvSpPr>
          <p:nvPr/>
        </p:nvSpPr>
        <p:spPr bwMode="auto">
          <a:xfrm>
            <a:off x="4419600" y="4876800"/>
            <a:ext cx="1905000" cy="228600"/>
          </a:xfrm>
          <a:prstGeom prst="rightArrow">
            <a:avLst>
              <a:gd name="adj1" fmla="val 50000"/>
              <a:gd name="adj2" fmla="val 208333"/>
            </a:avLst>
          </a:prstGeom>
          <a:solidFill>
            <a:srgbClr val="FF00FF"/>
          </a:solidFill>
          <a:ln w="9525">
            <a:noFill/>
            <a:miter lim="800000"/>
            <a:headEnd/>
            <a:tailEnd/>
          </a:ln>
          <a:effectLst/>
        </p:spPr>
        <p:txBody>
          <a:bodyPr wrap="none" anchor="ctr"/>
          <a:lstStyle/>
          <a:p>
            <a:endParaRPr lang="en-US"/>
          </a:p>
        </p:txBody>
      </p:sp>
      <p:sp>
        <p:nvSpPr>
          <p:cNvPr id="310324" name="AutoShape 52"/>
          <p:cNvSpPr>
            <a:spLocks noChangeArrowheads="1"/>
          </p:cNvSpPr>
          <p:nvPr/>
        </p:nvSpPr>
        <p:spPr bwMode="auto">
          <a:xfrm>
            <a:off x="2209800" y="4876800"/>
            <a:ext cx="2133600" cy="228600"/>
          </a:xfrm>
          <a:prstGeom prst="leftArrow">
            <a:avLst>
              <a:gd name="adj1" fmla="val 50000"/>
              <a:gd name="adj2" fmla="val 233333"/>
            </a:avLst>
          </a:prstGeom>
          <a:solidFill>
            <a:srgbClr val="FF00FF"/>
          </a:solidFill>
          <a:ln w="9525">
            <a:noFill/>
            <a:miter lim="800000"/>
            <a:headEnd/>
            <a:tailEnd/>
          </a:ln>
          <a:effectLst/>
        </p:spPr>
        <p:txBody>
          <a:bodyPr wrap="none" anchor="ctr"/>
          <a:lstStyle/>
          <a:p>
            <a:endParaRPr lang="en-US"/>
          </a:p>
        </p:txBody>
      </p:sp>
      <p:sp>
        <p:nvSpPr>
          <p:cNvPr id="310325" name="AutoShape 53"/>
          <p:cNvSpPr>
            <a:spLocks noChangeArrowheads="1"/>
          </p:cNvSpPr>
          <p:nvPr/>
        </p:nvSpPr>
        <p:spPr bwMode="auto">
          <a:xfrm>
            <a:off x="6248400" y="5105400"/>
            <a:ext cx="228600" cy="1219200"/>
          </a:xfrm>
          <a:prstGeom prst="downArrow">
            <a:avLst>
              <a:gd name="adj1" fmla="val 50000"/>
              <a:gd name="adj2" fmla="val 133333"/>
            </a:avLst>
          </a:prstGeom>
          <a:solidFill>
            <a:srgbClr val="FF00FF"/>
          </a:solidFill>
          <a:ln w="9525">
            <a:noFill/>
            <a:miter lim="800000"/>
            <a:headEnd/>
            <a:tailEnd/>
          </a:ln>
          <a:effectLst/>
        </p:spPr>
        <p:txBody>
          <a:bodyPr wrap="none" anchor="ctr"/>
          <a:lstStyle/>
          <a:p>
            <a:endParaRPr lang="en-US"/>
          </a:p>
        </p:txBody>
      </p:sp>
      <p:sp>
        <p:nvSpPr>
          <p:cNvPr id="310326" name="AutoShape 54"/>
          <p:cNvSpPr>
            <a:spLocks noChangeArrowheads="1"/>
          </p:cNvSpPr>
          <p:nvPr/>
        </p:nvSpPr>
        <p:spPr bwMode="auto">
          <a:xfrm>
            <a:off x="2133600" y="5181600"/>
            <a:ext cx="228600" cy="1219200"/>
          </a:xfrm>
          <a:prstGeom prst="downArrow">
            <a:avLst>
              <a:gd name="adj1" fmla="val 50000"/>
              <a:gd name="adj2" fmla="val 133333"/>
            </a:avLst>
          </a:prstGeom>
          <a:solidFill>
            <a:srgbClr val="FF00FF"/>
          </a:solidFill>
          <a:ln w="9525">
            <a:no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ropebridge2"/>
          <p:cNvPicPr>
            <a:picLocks noChangeAspect="1" noChangeArrowheads="1"/>
          </p:cNvPicPr>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Forces that act on a beam bridge."/>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26" descr="http://static.howstuffworks.com/gif/bridge-ct.gif"/>
          <p:cNvPicPr>
            <a:picLocks noChangeAspect="1" noChangeArrowheads="1"/>
          </p:cNvPicPr>
          <p:nvPr/>
        </p:nvPicPr>
        <p:blipFill>
          <a:blip r:embed="rId2"/>
          <a:srcRect/>
          <a:stretch>
            <a:fillRect/>
          </a:stretch>
        </p:blipFill>
        <p:spPr bwMode="auto">
          <a:xfrm>
            <a:off x="0" y="0"/>
            <a:ext cx="9144000" cy="6629400"/>
          </a:xfrm>
          <a:prstGeom prst="rect">
            <a:avLst/>
          </a:prstGeom>
          <a:noFill/>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bridge-suspension"/>
          <p:cNvPicPr>
            <a:picLocks noChangeAspect="1" noChangeArrowheads="1"/>
          </p:cNvPicPr>
          <p:nvPr/>
        </p:nvPicPr>
        <p:blipFill>
          <a:blip r:embed="rId2"/>
          <a:srcRect/>
          <a:stretch>
            <a:fillRect/>
          </a:stretch>
        </p:blipFill>
        <p:spPr bwMode="auto">
          <a:xfrm>
            <a:off x="0" y="2286000"/>
            <a:ext cx="9144000" cy="4572000"/>
          </a:xfrm>
          <a:prstGeom prst="rect">
            <a:avLst/>
          </a:prstGeom>
          <a:noFill/>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5" descr="http://www.newmodellersshop.co.uk/images/Trains/Scenery/r8008-grand-suspension-bridge.jpg"/>
          <p:cNvPicPr>
            <a:picLocks noChangeAspect="1" noChangeArrowheads="1"/>
          </p:cNvPicPr>
          <p:nvPr/>
        </p:nvPicPr>
        <p:blipFill>
          <a:blip r:embed="rId2"/>
          <a:srcRect/>
          <a:stretch>
            <a:fillRect/>
          </a:stretch>
        </p:blipFill>
        <p:spPr bwMode="auto">
          <a:xfrm>
            <a:off x="0" y="0"/>
            <a:ext cx="9144000" cy="7086600"/>
          </a:xfrm>
          <a:prstGeom prst="rect">
            <a:avLst/>
          </a:prstGeom>
          <a:noFill/>
          <a:ln w="9525">
            <a:noFill/>
            <a:miter lim="800000"/>
            <a:headEnd/>
            <a:tailEnd/>
          </a:ln>
        </p:spPr>
      </p:pic>
      <p:sp>
        <p:nvSpPr>
          <p:cNvPr id="5" name="AutoShape 35"/>
          <p:cNvSpPr>
            <a:spLocks noChangeArrowheads="1"/>
          </p:cNvSpPr>
          <p:nvPr/>
        </p:nvSpPr>
        <p:spPr bwMode="auto">
          <a:xfrm>
            <a:off x="2286000" y="2590800"/>
            <a:ext cx="228600" cy="609600"/>
          </a:xfrm>
          <a:prstGeom prst="down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zh-TW" altLang="en-US">
              <a:ea typeface="新細明體" pitchFamily="18" charset="-120"/>
            </a:endParaRPr>
          </a:p>
        </p:txBody>
      </p:sp>
      <p:sp>
        <p:nvSpPr>
          <p:cNvPr id="6" name="AutoShape 36"/>
          <p:cNvSpPr>
            <a:spLocks noChangeArrowheads="1"/>
          </p:cNvSpPr>
          <p:nvPr/>
        </p:nvSpPr>
        <p:spPr bwMode="auto">
          <a:xfrm>
            <a:off x="6629400" y="2514600"/>
            <a:ext cx="228600" cy="609600"/>
          </a:xfrm>
          <a:prstGeom prst="downArrow">
            <a:avLst>
              <a:gd name="adj1" fmla="val 50000"/>
              <a:gd name="adj2" fmla="val 66667"/>
            </a:avLst>
          </a:prstGeom>
          <a:solidFill>
            <a:schemeClr val="accent1"/>
          </a:solidFill>
          <a:ln w="9525">
            <a:solidFill>
              <a:schemeClr val="tx1"/>
            </a:solidFill>
            <a:miter lim="800000"/>
            <a:headEnd/>
            <a:tailEnd/>
          </a:ln>
        </p:spPr>
        <p:txBody>
          <a:bodyPr wrap="none" anchor="ctr"/>
          <a:lstStyle/>
          <a:p>
            <a:endParaRPr lang="zh-TW" altLang="en-US">
              <a:ea typeface="新細明體" pitchFamily="18" charset="-120"/>
            </a:endParaRPr>
          </a:p>
        </p:txBody>
      </p:sp>
      <p:sp>
        <p:nvSpPr>
          <p:cNvPr id="7" name="AutoShape 37"/>
          <p:cNvSpPr>
            <a:spLocks noChangeArrowheads="1"/>
          </p:cNvSpPr>
          <p:nvPr/>
        </p:nvSpPr>
        <p:spPr bwMode="auto">
          <a:xfrm rot="19524667">
            <a:off x="2584494" y="2471040"/>
            <a:ext cx="304800" cy="609600"/>
          </a:xfrm>
          <a:prstGeom prst="up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zh-TW" altLang="en-US">
              <a:ea typeface="新細明體" pitchFamily="18" charset="-120"/>
            </a:endParaRPr>
          </a:p>
        </p:txBody>
      </p:sp>
      <p:sp>
        <p:nvSpPr>
          <p:cNvPr id="8" name="AutoShape 38"/>
          <p:cNvSpPr>
            <a:spLocks noChangeArrowheads="1"/>
          </p:cNvSpPr>
          <p:nvPr/>
        </p:nvSpPr>
        <p:spPr bwMode="auto">
          <a:xfrm rot="2639041">
            <a:off x="5960128" y="2687349"/>
            <a:ext cx="304800" cy="609600"/>
          </a:xfrm>
          <a:prstGeom prst="upArrow">
            <a:avLst>
              <a:gd name="adj1" fmla="val 50000"/>
              <a:gd name="adj2" fmla="val 50000"/>
            </a:avLst>
          </a:prstGeom>
          <a:solidFill>
            <a:schemeClr val="accent1"/>
          </a:solidFill>
          <a:ln w="9525">
            <a:solidFill>
              <a:schemeClr val="tx1"/>
            </a:solidFill>
            <a:miter lim="800000"/>
            <a:headEnd/>
            <a:tailEnd/>
          </a:ln>
        </p:spPr>
        <p:txBody>
          <a:bodyPr wrap="none" anchor="ctr"/>
          <a:lstStyle/>
          <a:p>
            <a:endParaRPr lang="zh-TW" altLang="en-US">
              <a:ea typeface="新細明體" pitchFamily="18" charset="-120"/>
            </a:endParaRPr>
          </a:p>
        </p:txBody>
      </p:sp>
      <p:sp>
        <p:nvSpPr>
          <p:cNvPr id="9" name="向下箭號 35"/>
          <p:cNvSpPr>
            <a:spLocks noChangeArrowheads="1"/>
          </p:cNvSpPr>
          <p:nvPr/>
        </p:nvSpPr>
        <p:spPr bwMode="auto">
          <a:xfrm>
            <a:off x="4343400" y="2743200"/>
            <a:ext cx="381000" cy="762000"/>
          </a:xfrm>
          <a:prstGeom prst="downArrow">
            <a:avLst>
              <a:gd name="adj1" fmla="val 50000"/>
              <a:gd name="adj2" fmla="val 50000"/>
            </a:avLst>
          </a:prstGeom>
          <a:solidFill>
            <a:srgbClr val="FF0000"/>
          </a:solidFill>
          <a:ln w="9525" algn="ctr">
            <a:solidFill>
              <a:schemeClr val="tx1"/>
            </a:solidFill>
            <a:round/>
            <a:headEnd/>
            <a:tailEnd/>
          </a:ln>
        </p:spPr>
        <p:txBody>
          <a:bodyPr/>
          <a:lstStyle/>
          <a:p>
            <a:endParaRPr lang="zh-TW" altLang="en-US">
              <a:ea typeface="新細明體" pitchFamily="18" charset="-12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667512"/>
          </a:xfrm>
        </p:spPr>
        <p:txBody>
          <a:bodyPr>
            <a:normAutofit fontScale="90000"/>
          </a:bodyPr>
          <a:lstStyle/>
          <a:p>
            <a:r>
              <a:rPr lang="en-US" b="1" u="sng" dirty="0" smtClean="0"/>
              <a:t>BOX GIRDER BRIDGE</a:t>
            </a:r>
            <a:endParaRPr lang="en-US" b="1" u="sng" dirty="0"/>
          </a:p>
        </p:txBody>
      </p:sp>
      <p:sp>
        <p:nvSpPr>
          <p:cNvPr id="3" name="Content Placeholder 2"/>
          <p:cNvSpPr>
            <a:spLocks noGrp="1"/>
          </p:cNvSpPr>
          <p:nvPr>
            <p:ph idx="1"/>
          </p:nvPr>
        </p:nvSpPr>
        <p:spPr/>
        <p:txBody>
          <a:bodyPr/>
          <a:lstStyle/>
          <a:p>
            <a:endParaRPr lang="en-US"/>
          </a:p>
        </p:txBody>
      </p:sp>
      <p:pic>
        <p:nvPicPr>
          <p:cNvPr id="4" name="Picture 2" descr="http://www.launching-gantry-operator.com/Eigene%20Webs/MeinWeb/Photoalbum%20Ordner/placingBoxGirder.jpg"/>
          <p:cNvPicPr>
            <a:picLocks noChangeAspect="1" noChangeArrowheads="1"/>
          </p:cNvPicPr>
          <p:nvPr/>
        </p:nvPicPr>
        <p:blipFill>
          <a:blip r:embed="rId2"/>
          <a:srcRect l="9821" t="5405" r="2679" b="6757"/>
          <a:stretch>
            <a:fillRect/>
          </a:stretch>
        </p:blipFill>
        <p:spPr bwMode="auto">
          <a:xfrm>
            <a:off x="0" y="1219200"/>
            <a:ext cx="914400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ile:The Little Belt Bridge (1935).jpeg">
            <a:hlinkClick r:id="rId2"/>
          </p:cNvPr>
          <p:cNvPicPr>
            <a:picLocks noChangeAspect="1" noChangeArrowheads="1"/>
          </p:cNvPicPr>
          <p:nvPr/>
        </p:nvPicPr>
        <p:blipFill>
          <a:blip r:embed="rId3"/>
          <a:srcRect/>
          <a:stretch>
            <a:fillRect/>
          </a:stretch>
        </p:blipFill>
        <p:spPr bwMode="auto">
          <a:xfrm>
            <a:off x="5238750" y="1000125"/>
            <a:ext cx="3905250" cy="2601913"/>
          </a:xfrm>
          <a:prstGeom prst="rect">
            <a:avLst/>
          </a:prstGeom>
          <a:noFill/>
          <a:ln w="9525">
            <a:noFill/>
            <a:miter lim="800000"/>
            <a:headEnd/>
            <a:tailEnd/>
          </a:ln>
        </p:spPr>
      </p:pic>
      <p:pic>
        <p:nvPicPr>
          <p:cNvPr id="22532" name="Picture 4" descr="http://static.howstuffworks.com/gif/bridge-warren.gif"/>
          <p:cNvPicPr>
            <a:picLocks noChangeAspect="1" noChangeArrowheads="1"/>
          </p:cNvPicPr>
          <p:nvPr/>
        </p:nvPicPr>
        <p:blipFill>
          <a:blip r:embed="rId4"/>
          <a:srcRect/>
          <a:stretch>
            <a:fillRect/>
          </a:stretch>
        </p:blipFill>
        <p:spPr bwMode="auto">
          <a:xfrm>
            <a:off x="6146800" y="5224463"/>
            <a:ext cx="2925763" cy="1228725"/>
          </a:xfrm>
          <a:prstGeom prst="rect">
            <a:avLst/>
          </a:prstGeom>
          <a:noFill/>
          <a:ln w="9525">
            <a:noFill/>
            <a:miter lim="800000"/>
            <a:headEnd/>
            <a:tailEnd/>
          </a:ln>
        </p:spPr>
      </p:pic>
      <p:pic>
        <p:nvPicPr>
          <p:cNvPr id="22533" name="Picture 5" descr="http://static.howstuffworks.com/gif/bridge-thru.gif"/>
          <p:cNvPicPr>
            <a:picLocks noChangeAspect="1" noChangeArrowheads="1"/>
          </p:cNvPicPr>
          <p:nvPr/>
        </p:nvPicPr>
        <p:blipFill>
          <a:blip r:embed="rId5"/>
          <a:srcRect/>
          <a:stretch>
            <a:fillRect/>
          </a:stretch>
        </p:blipFill>
        <p:spPr bwMode="auto">
          <a:xfrm>
            <a:off x="3217863" y="5000625"/>
            <a:ext cx="2751137" cy="1568450"/>
          </a:xfrm>
          <a:prstGeom prst="rect">
            <a:avLst/>
          </a:prstGeom>
          <a:noFill/>
          <a:ln w="9525">
            <a:noFill/>
            <a:miter lim="800000"/>
            <a:headEnd/>
            <a:tailEnd/>
          </a:ln>
        </p:spPr>
      </p:pic>
      <p:pic>
        <p:nvPicPr>
          <p:cNvPr id="22535" name="Picture 7" descr="http://static.howstuffworks.com/gif/bridge-deck.gif"/>
          <p:cNvPicPr>
            <a:picLocks noChangeAspect="1" noChangeArrowheads="1"/>
          </p:cNvPicPr>
          <p:nvPr/>
        </p:nvPicPr>
        <p:blipFill>
          <a:blip r:embed="rId6"/>
          <a:srcRect/>
          <a:stretch>
            <a:fillRect/>
          </a:stretch>
        </p:blipFill>
        <p:spPr bwMode="auto">
          <a:xfrm>
            <a:off x="146050" y="5295900"/>
            <a:ext cx="2857500" cy="1285875"/>
          </a:xfrm>
          <a:prstGeom prst="rect">
            <a:avLst/>
          </a:prstGeom>
          <a:noFill/>
          <a:ln w="9525">
            <a:noFill/>
            <a:miter lim="800000"/>
            <a:headEnd/>
            <a:tailEnd/>
          </a:ln>
        </p:spPr>
      </p:pic>
      <p:sp>
        <p:nvSpPr>
          <p:cNvPr id="13318" name="Rectangle 8"/>
          <p:cNvSpPr>
            <a:spLocks noChangeArrowheads="1"/>
          </p:cNvSpPr>
          <p:nvPr/>
        </p:nvSpPr>
        <p:spPr bwMode="auto">
          <a:xfrm>
            <a:off x="285750" y="285750"/>
            <a:ext cx="8429625" cy="523875"/>
          </a:xfrm>
          <a:prstGeom prst="rect">
            <a:avLst/>
          </a:prstGeom>
          <a:noFill/>
          <a:ln w="9525">
            <a:noFill/>
            <a:miter lim="800000"/>
            <a:headEnd/>
            <a:tailEnd/>
          </a:ln>
        </p:spPr>
        <p:txBody>
          <a:bodyPr>
            <a:spAutoFit/>
          </a:bodyPr>
          <a:lstStyle/>
          <a:p>
            <a:r>
              <a:rPr lang="en-GB" sz="2800" b="1">
                <a:latin typeface="Comic Sans MS" pitchFamily="28" charset="0"/>
              </a:rPr>
              <a:t>Truss - </a:t>
            </a:r>
            <a:r>
              <a:rPr lang="en-GB" sz="2800">
                <a:latin typeface="Comic Sans MS" pitchFamily="28" charset="0"/>
              </a:rPr>
              <a:t>Creates both a very rigid structure</a:t>
            </a:r>
          </a:p>
        </p:txBody>
      </p:sp>
      <p:sp>
        <p:nvSpPr>
          <p:cNvPr id="13319" name="Rectangle 6"/>
          <p:cNvSpPr>
            <a:spLocks noChangeArrowheads="1"/>
          </p:cNvSpPr>
          <p:nvPr/>
        </p:nvSpPr>
        <p:spPr bwMode="auto">
          <a:xfrm>
            <a:off x="285750" y="3857625"/>
            <a:ext cx="8858250" cy="954088"/>
          </a:xfrm>
          <a:prstGeom prst="rect">
            <a:avLst/>
          </a:prstGeom>
          <a:noFill/>
          <a:ln w="9525">
            <a:noFill/>
            <a:miter lim="800000"/>
            <a:headEnd/>
            <a:tailEnd/>
          </a:ln>
        </p:spPr>
        <p:txBody>
          <a:bodyPr>
            <a:spAutoFit/>
          </a:bodyPr>
          <a:lstStyle/>
          <a:p>
            <a:pPr algn="ctr"/>
            <a:r>
              <a:rPr lang="en-GB" sz="2800">
                <a:solidFill>
                  <a:srgbClr val="000000"/>
                </a:solidFill>
                <a:latin typeface="Comic Sans MS" pitchFamily="28" charset="0"/>
              </a:rPr>
              <a:t>It transfers the load from a single point to a considerably wider area</a:t>
            </a:r>
            <a:endParaRPr lang="en-US">
              <a:latin typeface="Calibri" pitchFamily="34" charset="0"/>
            </a:endParaRPr>
          </a:p>
        </p:txBody>
      </p:sp>
      <p:pic>
        <p:nvPicPr>
          <p:cNvPr id="13320" name="Picture 2" descr="http://lib.store.yahoo.net/lib/discoverthis/truss-bridge-building-kit-b.gif"/>
          <p:cNvPicPr>
            <a:picLocks noChangeAspect="1" noChangeArrowheads="1"/>
          </p:cNvPicPr>
          <p:nvPr/>
        </p:nvPicPr>
        <p:blipFill>
          <a:blip r:embed="rId7"/>
          <a:srcRect/>
          <a:stretch>
            <a:fillRect/>
          </a:stretch>
        </p:blipFill>
        <p:spPr bwMode="auto">
          <a:xfrm>
            <a:off x="500063" y="1071563"/>
            <a:ext cx="4357687" cy="23749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blinds(horizontal)">
                                      <p:cBhvr>
                                        <p:cTn id="7" dur="500"/>
                                        <p:tgtEl>
                                          <p:spTgt spid="22532"/>
                                        </p:tgtEl>
                                      </p:cBhvr>
                                    </p:animEffect>
                                  </p:childTnLst>
                                </p:cTn>
                              </p:par>
                              <p:par>
                                <p:cTn id="8" presetID="3" presetClass="entr" presetSubtype="10" fill="hold" nodeType="withEffect">
                                  <p:stCondLst>
                                    <p:cond delay="0"/>
                                  </p:stCondLst>
                                  <p:childTnLst>
                                    <p:set>
                                      <p:cBhvr>
                                        <p:cTn id="9" dur="1" fill="hold">
                                          <p:stCondLst>
                                            <p:cond delay="0"/>
                                          </p:stCondLst>
                                        </p:cTn>
                                        <p:tgtEl>
                                          <p:spTgt spid="22533"/>
                                        </p:tgtEl>
                                        <p:attrNameLst>
                                          <p:attrName>style.visibility</p:attrName>
                                        </p:attrNameLst>
                                      </p:cBhvr>
                                      <p:to>
                                        <p:strVal val="visible"/>
                                      </p:to>
                                    </p:set>
                                    <p:animEffect transition="in" filter="blinds(horizontal)">
                                      <p:cBhvr>
                                        <p:cTn id="10" dur="500"/>
                                        <p:tgtEl>
                                          <p:spTgt spid="22533"/>
                                        </p:tgtEl>
                                      </p:cBhvr>
                                    </p:animEffect>
                                  </p:childTnLst>
                                </p:cTn>
                              </p:par>
                              <p:par>
                                <p:cTn id="11" presetID="3" presetClass="entr" presetSubtype="10" fill="hold" nodeType="withEffect">
                                  <p:stCondLst>
                                    <p:cond delay="0"/>
                                  </p:stCondLst>
                                  <p:childTnLst>
                                    <p:set>
                                      <p:cBhvr>
                                        <p:cTn id="12" dur="1" fill="hold">
                                          <p:stCondLst>
                                            <p:cond delay="0"/>
                                          </p:stCondLst>
                                        </p:cTn>
                                        <p:tgtEl>
                                          <p:spTgt spid="22535"/>
                                        </p:tgtEl>
                                        <p:attrNameLst>
                                          <p:attrName>style.visibility</p:attrName>
                                        </p:attrNameLst>
                                      </p:cBhvr>
                                      <p:to>
                                        <p:strVal val="visible"/>
                                      </p:to>
                                    </p:set>
                                    <p:animEffect transition="in" filter="blinds(horizontal)">
                                      <p:cBhvr>
                                        <p:cTn id="13" dur="500"/>
                                        <p:tgtEl>
                                          <p:spTgt spid="225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truss"/>
          <p:cNvPicPr>
            <a:picLocks noChangeAspect="1" noChangeArrowheads="1"/>
          </p:cNvPicPr>
          <p:nvPr/>
        </p:nvPicPr>
        <p:blipFill>
          <a:blip r:embed="rId2"/>
          <a:srcRect/>
          <a:stretch>
            <a:fillRect/>
          </a:stretch>
        </p:blipFill>
        <p:spPr>
          <a:xfrm>
            <a:off x="0" y="0"/>
            <a:ext cx="9144000" cy="6858000"/>
          </a:xfrm>
          <a:prstGeom prst="rect">
            <a:avLst/>
          </a:prstGeom>
          <a:noFill/>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http://static.howstuffworks.com/gif/bridge-arch.gif"/>
          <p:cNvPicPr>
            <a:picLocks noChangeAspect="1" noChangeArrowheads="1"/>
          </p:cNvPicPr>
          <p:nvPr/>
        </p:nvPicPr>
        <p:blipFill>
          <a:blip r:embed="rId2"/>
          <a:srcRect/>
          <a:stretch>
            <a:fillRect/>
          </a:stretch>
        </p:blipFill>
        <p:spPr bwMode="auto">
          <a:xfrm>
            <a:off x="77788" y="1143000"/>
            <a:ext cx="4422775" cy="2571750"/>
          </a:xfrm>
          <a:prstGeom prst="rect">
            <a:avLst/>
          </a:prstGeom>
          <a:noFill/>
          <a:ln w="9525">
            <a:noFill/>
            <a:miter lim="800000"/>
            <a:headEnd/>
            <a:tailEnd/>
          </a:ln>
        </p:spPr>
      </p:pic>
      <p:pic>
        <p:nvPicPr>
          <p:cNvPr id="14339" name="Picture 2" descr="Kintai Bridge"/>
          <p:cNvPicPr>
            <a:picLocks noChangeAspect="1" noChangeArrowheads="1"/>
          </p:cNvPicPr>
          <p:nvPr/>
        </p:nvPicPr>
        <p:blipFill>
          <a:blip r:embed="rId3"/>
          <a:srcRect/>
          <a:stretch>
            <a:fillRect/>
          </a:stretch>
        </p:blipFill>
        <p:spPr bwMode="auto">
          <a:xfrm>
            <a:off x="4197350" y="3714750"/>
            <a:ext cx="4946650" cy="3143250"/>
          </a:xfrm>
          <a:prstGeom prst="rect">
            <a:avLst/>
          </a:prstGeom>
          <a:noFill/>
          <a:ln w="9525">
            <a:noFill/>
            <a:miter lim="800000"/>
            <a:headEnd/>
            <a:tailEnd/>
          </a:ln>
        </p:spPr>
      </p:pic>
      <p:sp>
        <p:nvSpPr>
          <p:cNvPr id="14340" name="Rectangle 3"/>
          <p:cNvSpPr>
            <a:spLocks noChangeArrowheads="1"/>
          </p:cNvSpPr>
          <p:nvPr/>
        </p:nvSpPr>
        <p:spPr bwMode="auto">
          <a:xfrm>
            <a:off x="212725" y="357188"/>
            <a:ext cx="3074988" cy="646112"/>
          </a:xfrm>
          <a:prstGeom prst="rect">
            <a:avLst/>
          </a:prstGeom>
          <a:noFill/>
          <a:ln w="9525">
            <a:noFill/>
            <a:miter lim="800000"/>
            <a:headEnd/>
            <a:tailEnd/>
          </a:ln>
        </p:spPr>
        <p:txBody>
          <a:bodyPr>
            <a:spAutoFit/>
          </a:bodyPr>
          <a:lstStyle/>
          <a:p>
            <a:r>
              <a:rPr lang="en-GB" sz="3600" b="1">
                <a:latin typeface="Comic Sans MS" pitchFamily="28" charset="0"/>
              </a:rPr>
              <a:t>Arch bridges </a:t>
            </a:r>
            <a:endParaRPr lang="en-GB" sz="3600">
              <a:latin typeface="Comic Sans MS" pitchFamily="28" charset="0"/>
            </a:endParaRPr>
          </a:p>
        </p:txBody>
      </p:sp>
      <p:sp>
        <p:nvSpPr>
          <p:cNvPr id="5" name="Rectangle 4"/>
          <p:cNvSpPr>
            <a:spLocks noChangeArrowheads="1"/>
          </p:cNvSpPr>
          <p:nvPr/>
        </p:nvSpPr>
        <p:spPr bwMode="auto">
          <a:xfrm>
            <a:off x="4429125" y="1490663"/>
            <a:ext cx="4797425" cy="1938337"/>
          </a:xfrm>
          <a:prstGeom prst="rect">
            <a:avLst/>
          </a:prstGeom>
          <a:noFill/>
          <a:ln w="9525">
            <a:noFill/>
            <a:miter lim="800000"/>
            <a:headEnd/>
            <a:tailEnd/>
          </a:ln>
        </p:spPr>
        <p:txBody>
          <a:bodyPr>
            <a:spAutoFit/>
          </a:bodyPr>
          <a:lstStyle/>
          <a:p>
            <a:pPr algn="ctr"/>
            <a:r>
              <a:rPr lang="en-GB" sz="2400">
                <a:solidFill>
                  <a:srgbClr val="000000"/>
                </a:solidFill>
                <a:latin typeface="Comic Sans MS" pitchFamily="28" charset="0"/>
              </a:rPr>
              <a:t>Always under compression. </a:t>
            </a:r>
          </a:p>
          <a:p>
            <a:pPr algn="ctr"/>
            <a:endParaRPr lang="en-GB" sz="2400">
              <a:latin typeface="Comic Sans MS" pitchFamily="28" charset="0"/>
            </a:endParaRPr>
          </a:p>
          <a:p>
            <a:pPr algn="ctr"/>
            <a:r>
              <a:rPr lang="en-GB" sz="2400">
                <a:latin typeface="Comic Sans MS" pitchFamily="28" charset="0"/>
              </a:rPr>
              <a:t>The force of compression is pushed outward along the curve of the arch to the piers.</a:t>
            </a:r>
          </a:p>
        </p:txBody>
      </p:sp>
      <p:sp>
        <p:nvSpPr>
          <p:cNvPr id="6" name="Rectangle 5"/>
          <p:cNvSpPr>
            <a:spLocks noChangeArrowheads="1"/>
          </p:cNvSpPr>
          <p:nvPr/>
        </p:nvSpPr>
        <p:spPr bwMode="auto">
          <a:xfrm>
            <a:off x="-214313" y="3883025"/>
            <a:ext cx="4572001" cy="2676525"/>
          </a:xfrm>
          <a:prstGeom prst="rect">
            <a:avLst/>
          </a:prstGeom>
          <a:noFill/>
          <a:ln w="9525">
            <a:noFill/>
            <a:miter lim="800000"/>
            <a:headEnd/>
            <a:tailEnd/>
          </a:ln>
        </p:spPr>
        <p:txBody>
          <a:bodyPr>
            <a:spAutoFit/>
          </a:bodyPr>
          <a:lstStyle/>
          <a:p>
            <a:pPr algn="ctr"/>
            <a:r>
              <a:rPr lang="en-GB" sz="2400">
                <a:latin typeface="Comic Sans MS" pitchFamily="28" charset="0"/>
              </a:rPr>
              <a:t>This greatly reduces the effects of tension on the underside of the arch. </a:t>
            </a:r>
          </a:p>
          <a:p>
            <a:pPr algn="ctr"/>
            <a:endParaRPr lang="en-GB" sz="2400">
              <a:latin typeface="Comic Sans MS" pitchFamily="28" charset="0"/>
            </a:endParaRPr>
          </a:p>
          <a:p>
            <a:pPr algn="ctr"/>
            <a:r>
              <a:rPr lang="en-GB" sz="2400">
                <a:latin typeface="Comic Sans MS" pitchFamily="28" charset="0"/>
              </a:rPr>
              <a:t>The smaller the semicircle of the arch, the greater the tension relief effect.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685800"/>
          </a:xfrm>
        </p:spPr>
        <p:txBody>
          <a:bodyPr>
            <a:normAutofit/>
          </a:bodyPr>
          <a:lstStyle/>
          <a:p>
            <a:r>
              <a:rPr lang="en-US" sz="4000" b="1" u="sng" dirty="0" smtClean="0"/>
              <a:t>Truss Type - Bowstring</a:t>
            </a:r>
            <a:endParaRPr lang="en-US" sz="4000" b="1" u="sng" dirty="0"/>
          </a:p>
        </p:txBody>
      </p:sp>
      <p:pic>
        <p:nvPicPr>
          <p:cNvPr id="4098" name="Picture 2"/>
          <p:cNvPicPr>
            <a:picLocks noGrp="1" noChangeAspect="1" noChangeArrowheads="1"/>
          </p:cNvPicPr>
          <p:nvPr>
            <p:ph idx="1"/>
          </p:nvPr>
        </p:nvPicPr>
        <p:blipFill>
          <a:blip r:embed="rId2"/>
          <a:srcRect/>
          <a:stretch>
            <a:fillRect/>
          </a:stretch>
        </p:blipFill>
        <p:spPr bwMode="auto">
          <a:xfrm>
            <a:off x="5715000" y="0"/>
            <a:ext cx="3429000" cy="13716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0" y="1295400"/>
            <a:ext cx="91440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267200" cy="591312"/>
          </a:xfrm>
        </p:spPr>
        <p:txBody>
          <a:bodyPr>
            <a:normAutofit fontScale="90000"/>
          </a:bodyPr>
          <a:lstStyle/>
          <a:p>
            <a:r>
              <a:rPr lang="en-US" sz="4000" b="1" u="sng" dirty="0" smtClean="0"/>
              <a:t>Truss Type - Lenticular</a:t>
            </a:r>
          </a:p>
        </p:txBody>
      </p:sp>
      <p:pic>
        <p:nvPicPr>
          <p:cNvPr id="5122" name="Picture 2"/>
          <p:cNvPicPr>
            <a:picLocks noGrp="1" noChangeAspect="1" noChangeArrowheads="1"/>
          </p:cNvPicPr>
          <p:nvPr>
            <p:ph idx="1"/>
          </p:nvPr>
        </p:nvPicPr>
        <p:blipFill>
          <a:blip r:embed="rId2"/>
          <a:srcRect/>
          <a:stretch>
            <a:fillRect/>
          </a:stretch>
        </p:blipFill>
        <p:spPr bwMode="auto">
          <a:xfrm>
            <a:off x="4800600" y="0"/>
            <a:ext cx="4343400" cy="190500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0" y="1828800"/>
            <a:ext cx="9144000" cy="502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632</TotalTime>
  <Words>1718</Words>
  <Application>Microsoft Office PowerPoint</Application>
  <PresentationFormat>On-screen Show (4:3)</PresentationFormat>
  <Paragraphs>436</Paragraphs>
  <Slides>137</Slides>
  <Notes>6</Notes>
  <HiddenSlides>0</HiddenSlides>
  <MMClips>0</MMClips>
  <ScaleCrop>false</ScaleCrop>
  <HeadingPairs>
    <vt:vector size="4" baseType="variant">
      <vt:variant>
        <vt:lpstr>Theme</vt:lpstr>
      </vt:variant>
      <vt:variant>
        <vt:i4>1</vt:i4>
      </vt:variant>
      <vt:variant>
        <vt:lpstr>Slide Titles</vt:lpstr>
      </vt:variant>
      <vt:variant>
        <vt:i4>137</vt:i4>
      </vt:variant>
    </vt:vector>
  </HeadingPairs>
  <TitlesOfParts>
    <vt:vector size="138" baseType="lpstr">
      <vt:lpstr>Flow</vt:lpstr>
      <vt:lpstr>BRIDGE ENGINEERING</vt:lpstr>
      <vt:lpstr>PART - C</vt:lpstr>
      <vt:lpstr>  PART-B  ( Bridges)</vt:lpstr>
      <vt:lpstr>Slide 4</vt:lpstr>
      <vt:lpstr>9.INTRODUCTION TO BRIDGE ENGINEERING</vt:lpstr>
      <vt:lpstr>Slide 6</vt:lpstr>
      <vt:lpstr>Slide 7</vt:lpstr>
      <vt:lpstr>Slide 8</vt:lpstr>
      <vt:lpstr>Slide 9</vt:lpstr>
      <vt:lpstr>Slide 10</vt:lpstr>
      <vt:lpstr>Slide 11</vt:lpstr>
      <vt:lpstr>Slide 12</vt:lpstr>
      <vt:lpstr>Slide 13</vt:lpstr>
      <vt:lpstr>COMPONENT PARTS OF A BRIDGE</vt:lpstr>
      <vt:lpstr>Slide 15</vt:lpstr>
      <vt:lpstr>Slide 16</vt:lpstr>
      <vt:lpstr>Slide 17</vt:lpstr>
      <vt:lpstr>Slide 18</vt:lpstr>
      <vt:lpstr>SELECTION OF SITE FOR BRIDGE SITE</vt:lpstr>
      <vt:lpstr>SELECTION OF SITE FOR BRIDGE SITE</vt:lpstr>
      <vt:lpstr>CLASSIFICATION OF BRIDGES</vt:lpstr>
      <vt:lpstr>CLASSIFICATION OF BRIDGES</vt:lpstr>
      <vt:lpstr>SELECTION OF TYPE OF BRIDGE</vt:lpstr>
      <vt:lpstr>WATER WAY</vt:lpstr>
      <vt:lpstr>WATER WAY</vt:lpstr>
      <vt:lpstr>WATER WAY</vt:lpstr>
      <vt:lpstr>Slide 27</vt:lpstr>
      <vt:lpstr>AFFLUX</vt:lpstr>
      <vt:lpstr>AFFLUX</vt:lpstr>
      <vt:lpstr>SCOURING</vt:lpstr>
      <vt:lpstr>SCOURING</vt:lpstr>
      <vt:lpstr>Free board</vt:lpstr>
      <vt:lpstr>Free board</vt:lpstr>
      <vt:lpstr>Free board</vt:lpstr>
      <vt:lpstr>10. BRIDGE FOUNDATOION</vt:lpstr>
      <vt:lpstr>FUNCTIONS OF FOUNDATION</vt:lpstr>
      <vt:lpstr>FACTORS AFFECTING TYPE OF FOUNDATION</vt:lpstr>
      <vt:lpstr>TYPES OF FOUNDATION</vt:lpstr>
      <vt:lpstr>TYPES OF PILES</vt:lpstr>
      <vt:lpstr>TYPES OF COFFER DAMS</vt:lpstr>
      <vt:lpstr>11. BRIDGE SUB STRUCTURE AND SUPER STRUCTURE</vt:lpstr>
      <vt:lpstr>Slide 42</vt:lpstr>
      <vt:lpstr>PIERS</vt:lpstr>
      <vt:lpstr>Slide 44</vt:lpstr>
      <vt:lpstr>SILENT FEATURES OF PEIRS</vt:lpstr>
      <vt:lpstr>TYPES OF PEIRS</vt:lpstr>
      <vt:lpstr>CYLINDRICAL PIERS</vt:lpstr>
      <vt:lpstr>COLUMN BENTS</vt:lpstr>
      <vt:lpstr>TRESTLE BENTS</vt:lpstr>
      <vt:lpstr>ABUTMENTS:</vt:lpstr>
      <vt:lpstr>Slide 51</vt:lpstr>
      <vt:lpstr>Slide 52</vt:lpstr>
      <vt:lpstr>FEATURES OF ABUTMENT:</vt:lpstr>
      <vt:lpstr>Slide 54</vt:lpstr>
      <vt:lpstr>Classification of abutments</vt:lpstr>
      <vt:lpstr>STRAIGHT ABUTMENT</vt:lpstr>
      <vt:lpstr>TEE ABUTMENT</vt:lpstr>
      <vt:lpstr>HOLLOW ABUTMENT</vt:lpstr>
      <vt:lpstr>ABUTMENT WITH STRAIGHT WING WALL</vt:lpstr>
      <vt:lpstr>ABUTMENT WITH RETURN WING WALL</vt:lpstr>
      <vt:lpstr>ABUTMENT WITH SPLAYED WING WALL</vt:lpstr>
      <vt:lpstr>ABUTMENT FOR A GIRDER BRIDGE</vt:lpstr>
      <vt:lpstr>ABUTMENT FOR A ARCH BRIDGE</vt:lpstr>
      <vt:lpstr>WING WALLS</vt:lpstr>
      <vt:lpstr>Slide 65</vt:lpstr>
      <vt:lpstr>SILENT FEATURES OF WING WALL</vt:lpstr>
      <vt:lpstr>TYPES OF WING WALLS</vt:lpstr>
      <vt:lpstr>APPLICATION OF IRC LOADING</vt:lpstr>
      <vt:lpstr>IRC CLASS AA LOADING</vt:lpstr>
      <vt:lpstr>Slide 70</vt:lpstr>
      <vt:lpstr>I R C LOADING</vt:lpstr>
      <vt:lpstr>Slide 72</vt:lpstr>
      <vt:lpstr>Slide 73</vt:lpstr>
      <vt:lpstr>BRIDGE BEARINGS</vt:lpstr>
      <vt:lpstr>FUNCTIONS OF BRIDGE BEARINGS</vt:lpstr>
      <vt:lpstr>REQUIREMENTS OF IDEAL BRIDGE BEARING</vt:lpstr>
      <vt:lpstr>Slide 77</vt:lpstr>
      <vt:lpstr>Slide 78</vt:lpstr>
      <vt:lpstr>EXPANSION BEARING</vt:lpstr>
      <vt:lpstr>ROLLER AND ROCKER BEARING</vt:lpstr>
      <vt:lpstr>Slide 81</vt:lpstr>
      <vt:lpstr>ROCKER BEARING WITH CURVED BOTTOM</vt:lpstr>
      <vt:lpstr>Slide 83</vt:lpstr>
      <vt:lpstr>Slide 84</vt:lpstr>
      <vt:lpstr>Slide 85</vt:lpstr>
      <vt:lpstr>12. HIGHWAY BRIDGES</vt:lpstr>
      <vt:lpstr>Slide 87</vt:lpstr>
      <vt:lpstr>Slide 88</vt:lpstr>
      <vt:lpstr>Slide 89</vt:lpstr>
      <vt:lpstr>Slide 90</vt:lpstr>
      <vt:lpstr>Slide 91</vt:lpstr>
      <vt:lpstr>Slide 92</vt:lpstr>
      <vt:lpstr>Slide 93</vt:lpstr>
      <vt:lpstr>BOX GIRDER BRIDGE</vt:lpstr>
      <vt:lpstr>Slide 95</vt:lpstr>
      <vt:lpstr>Slide 96</vt:lpstr>
      <vt:lpstr>Slide 97</vt:lpstr>
      <vt:lpstr>Truss Type - Bowstring</vt:lpstr>
      <vt:lpstr>Truss Type - Lenticular</vt:lpstr>
      <vt:lpstr>Truss Type - Pratt</vt:lpstr>
      <vt:lpstr>Truss Type – Double Intersection Pratt</vt:lpstr>
      <vt:lpstr>Truss Type – Baltimore</vt:lpstr>
      <vt:lpstr>Truss Type – Parker</vt:lpstr>
      <vt:lpstr>Truss Type – Pennsylvania</vt:lpstr>
      <vt:lpstr>Truss Type – Warren</vt:lpstr>
      <vt:lpstr>Truss Type – Warren</vt:lpstr>
      <vt:lpstr>Truss Type – Warren</vt:lpstr>
      <vt:lpstr>Truss Type – Warren</vt:lpstr>
      <vt:lpstr>Slide 109</vt:lpstr>
      <vt:lpstr> </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GOLDAN GATE BRIDGE</vt:lpstr>
      <vt:lpstr>HANGZHOU BAY BRIDGE</vt:lpstr>
      <vt:lpstr>Slide 128</vt:lpstr>
      <vt:lpstr>Slide 129</vt:lpstr>
      <vt:lpstr>Slide 130</vt:lpstr>
      <vt:lpstr>Slide 131</vt:lpstr>
      <vt:lpstr>Slide 132</vt:lpstr>
      <vt:lpstr>Slide 133</vt:lpstr>
      <vt:lpstr>Slide 134</vt:lpstr>
      <vt:lpstr>Slide 135</vt:lpstr>
      <vt:lpstr>Slide 136</vt:lpstr>
      <vt:lpstr>Slide 137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lenovo</dc:creator>
  <cp:lastModifiedBy>ACER</cp:lastModifiedBy>
  <cp:revision>190</cp:revision>
  <dcterms:created xsi:type="dcterms:W3CDTF">2013-10-03T12:59:41Z</dcterms:created>
  <dcterms:modified xsi:type="dcterms:W3CDTF">2014-09-18T06:55:54Z</dcterms:modified>
</cp:coreProperties>
</file>